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6"/>
  </p:notesMasterIdLst>
  <p:sldIdLst>
    <p:sldId id="256" r:id="rId2"/>
    <p:sldId id="572" r:id="rId3"/>
    <p:sldId id="511" r:id="rId4"/>
    <p:sldId id="491" r:id="rId5"/>
    <p:sldId id="296" r:id="rId6"/>
    <p:sldId id="297" r:id="rId7"/>
    <p:sldId id="298" r:id="rId8"/>
    <p:sldId id="274" r:id="rId9"/>
    <p:sldId id="276" r:id="rId10"/>
    <p:sldId id="275" r:id="rId11"/>
    <p:sldId id="277" r:id="rId12"/>
    <p:sldId id="515" r:id="rId13"/>
    <p:sldId id="503" r:id="rId14"/>
    <p:sldId id="281" r:id="rId15"/>
    <p:sldId id="450" r:id="rId16"/>
    <p:sldId id="517" r:id="rId17"/>
    <p:sldId id="518" r:id="rId18"/>
    <p:sldId id="449" r:id="rId19"/>
    <p:sldId id="512" r:id="rId20"/>
    <p:sldId id="519" r:id="rId21"/>
    <p:sldId id="451" r:id="rId22"/>
    <p:sldId id="453" r:id="rId23"/>
    <p:sldId id="455" r:id="rId24"/>
    <p:sldId id="457" r:id="rId25"/>
    <p:sldId id="459" r:id="rId26"/>
    <p:sldId id="458" r:id="rId27"/>
    <p:sldId id="460" r:id="rId28"/>
    <p:sldId id="461" r:id="rId29"/>
    <p:sldId id="462" r:id="rId30"/>
    <p:sldId id="463" r:id="rId31"/>
    <p:sldId id="464" r:id="rId32"/>
    <p:sldId id="465" r:id="rId33"/>
    <p:sldId id="466" r:id="rId34"/>
    <p:sldId id="467" r:id="rId35"/>
    <p:sldId id="468" r:id="rId36"/>
    <p:sldId id="469" r:id="rId37"/>
    <p:sldId id="495" r:id="rId38"/>
    <p:sldId id="473" r:id="rId39"/>
    <p:sldId id="478" r:id="rId40"/>
    <p:sldId id="479" r:id="rId41"/>
    <p:sldId id="520" r:id="rId42"/>
    <p:sldId id="487" r:id="rId43"/>
    <p:sldId id="521" r:id="rId44"/>
    <p:sldId id="483" r:id="rId45"/>
    <p:sldId id="484" r:id="rId46"/>
    <p:sldId id="485" r:id="rId47"/>
    <p:sldId id="578" r:id="rId48"/>
    <p:sldId id="579" r:id="rId49"/>
    <p:sldId id="580" r:id="rId50"/>
    <p:sldId id="581" r:id="rId51"/>
    <p:sldId id="573" r:id="rId52"/>
    <p:sldId id="574" r:id="rId53"/>
    <p:sldId id="576" r:id="rId54"/>
    <p:sldId id="582" r:id="rId5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330" autoAdjust="0"/>
    <p:restoredTop sz="94660"/>
  </p:normalViewPr>
  <p:slideViewPr>
    <p:cSldViewPr snapToGrid="0">
      <p:cViewPr varScale="1">
        <p:scale>
          <a:sx n="81" d="100"/>
          <a:sy n="81" d="100"/>
        </p:scale>
        <p:origin x="739"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B1D5401-1821-4D94-BB74-013BBE1A1B33}" type="datetimeFigureOut">
              <a:rPr lang="en-US" smtClean="0"/>
              <a:t>10/25/2020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A261F68-D6A6-4A3D-861F-DF3D7FFCB2D9}" type="slidenum">
              <a:rPr lang="en-US" smtClean="0"/>
              <a:t>‹#›</a:t>
            </a:fld>
            <a:endParaRPr lang="en-US"/>
          </a:p>
        </p:txBody>
      </p:sp>
    </p:spTree>
    <p:extLst>
      <p:ext uri="{BB962C8B-B14F-4D97-AF65-F5344CB8AC3E}">
        <p14:creationId xmlns:p14="http://schemas.microsoft.com/office/powerpoint/2010/main" val="8220446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start by breaking down each of the terms in the title. To understand the sliding window model, we first have to understand the streaming model of computation, in which elements of an underlying data set S, arrive sequentially and the goal is to evaluate or approximate some given function on this dataset, using space sublinear in S. In the sliding window model, only the W most recent updates form the underlying data set</a:t>
            </a:r>
          </a:p>
        </p:txBody>
      </p:sp>
      <p:sp>
        <p:nvSpPr>
          <p:cNvPr id="4" name="Slide Number Placeholder 3"/>
          <p:cNvSpPr>
            <a:spLocks noGrp="1"/>
          </p:cNvSpPr>
          <p:nvPr>
            <p:ph type="sldNum" sz="quarter" idx="5"/>
          </p:nvPr>
        </p:nvSpPr>
        <p:spPr/>
        <p:txBody>
          <a:bodyPr/>
          <a:lstStyle/>
          <a:p>
            <a:fld id="{3486229C-5C56-46D3-8AF7-8CB2C6C5FD7A}" type="slidenum">
              <a:rPr lang="en-US" smtClean="0"/>
              <a:t>4</a:t>
            </a:fld>
            <a:endParaRPr lang="en-US"/>
          </a:p>
        </p:txBody>
      </p:sp>
    </p:spTree>
    <p:extLst>
      <p:ext uri="{BB962C8B-B14F-4D97-AF65-F5344CB8AC3E}">
        <p14:creationId xmlns:p14="http://schemas.microsoft.com/office/powerpoint/2010/main" val="28038207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486229C-5C56-46D3-8AF7-8CB2C6C5FD7A}" type="slidenum">
              <a:rPr lang="en-US" smtClean="0"/>
              <a:t>53</a:t>
            </a:fld>
            <a:endParaRPr lang="en-US"/>
          </a:p>
        </p:txBody>
      </p:sp>
    </p:spTree>
    <p:extLst>
      <p:ext uri="{BB962C8B-B14F-4D97-AF65-F5344CB8AC3E}">
        <p14:creationId xmlns:p14="http://schemas.microsoft.com/office/powerpoint/2010/main" val="9879716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sliding window model emphasizes recent data and thus is appropriate for settings that are time sensitive. </a:t>
            </a:r>
          </a:p>
        </p:txBody>
      </p:sp>
      <p:sp>
        <p:nvSpPr>
          <p:cNvPr id="4" name="Slide Number Placeholder 3"/>
          <p:cNvSpPr>
            <a:spLocks noGrp="1"/>
          </p:cNvSpPr>
          <p:nvPr>
            <p:ph type="sldNum" sz="quarter" idx="5"/>
          </p:nvPr>
        </p:nvSpPr>
        <p:spPr/>
        <p:txBody>
          <a:bodyPr/>
          <a:lstStyle/>
          <a:p>
            <a:fld id="{3486229C-5C56-46D3-8AF7-8CB2C6C5FD7A}" type="slidenum">
              <a:rPr lang="en-US" smtClean="0"/>
              <a:t>7</a:t>
            </a:fld>
            <a:endParaRPr lang="en-US"/>
          </a:p>
        </p:txBody>
      </p:sp>
    </p:spTree>
    <p:extLst>
      <p:ext uri="{BB962C8B-B14F-4D97-AF65-F5344CB8AC3E}">
        <p14:creationId xmlns:p14="http://schemas.microsoft.com/office/powerpoint/2010/main" val="6977465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Although there’s a number of different streaming update models, in this talk we’ll focus on the row arrival model, where we gets rows of a matrix one at a time.</a:t>
            </a:r>
          </a:p>
        </p:txBody>
      </p:sp>
      <p:sp>
        <p:nvSpPr>
          <p:cNvPr id="4" name="Slide Number Placeholder 3"/>
          <p:cNvSpPr>
            <a:spLocks noGrp="1"/>
          </p:cNvSpPr>
          <p:nvPr>
            <p:ph type="sldNum" sz="quarter" idx="5"/>
          </p:nvPr>
        </p:nvSpPr>
        <p:spPr/>
        <p:txBody>
          <a:bodyPr/>
          <a:lstStyle/>
          <a:p>
            <a:fld id="{3486229C-5C56-46D3-8AF7-8CB2C6C5FD7A}" type="slidenum">
              <a:rPr lang="en-US" smtClean="0"/>
              <a:t>8</a:t>
            </a:fld>
            <a:endParaRPr lang="en-US"/>
          </a:p>
        </p:txBody>
      </p:sp>
    </p:spTree>
    <p:extLst>
      <p:ext uri="{BB962C8B-B14F-4D97-AF65-F5344CB8AC3E}">
        <p14:creationId xmlns:p14="http://schemas.microsoft.com/office/powerpoint/2010/main" val="14372189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I mentioned, sliding window is a good model for time-sensitive information. We already use tools from linear algebra in applications that are based on optimizing strategies and predicting future patterns based on past data, but we also don’t want to use information that is outdated, so it seems like a natural idea to study numerical linear algebra in the sliding window model. </a:t>
            </a:r>
          </a:p>
        </p:txBody>
      </p:sp>
      <p:sp>
        <p:nvSpPr>
          <p:cNvPr id="4" name="Slide Number Placeholder 3"/>
          <p:cNvSpPr>
            <a:spLocks noGrp="1"/>
          </p:cNvSpPr>
          <p:nvPr>
            <p:ph type="sldNum" sz="quarter" idx="5"/>
          </p:nvPr>
        </p:nvSpPr>
        <p:spPr/>
        <p:txBody>
          <a:bodyPr/>
          <a:lstStyle/>
          <a:p>
            <a:fld id="{3486229C-5C56-46D3-8AF7-8CB2C6C5FD7A}" type="slidenum">
              <a:rPr lang="en-US" smtClean="0"/>
              <a:t>11</a:t>
            </a:fld>
            <a:endParaRPr lang="en-US"/>
          </a:p>
        </p:txBody>
      </p:sp>
    </p:spTree>
    <p:extLst>
      <p:ext uri="{BB962C8B-B14F-4D97-AF65-F5344CB8AC3E}">
        <p14:creationId xmlns:p14="http://schemas.microsoft.com/office/powerpoint/2010/main" val="40852173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talk, we’ll focus on a space-optimal algorithm for spectral </a:t>
            </a:r>
            <a:r>
              <a:rPr lang="en-US" dirty="0" err="1"/>
              <a:t>sparsification</a:t>
            </a:r>
            <a:r>
              <a:rPr lang="en-US" dirty="0"/>
              <a:t> and then I’ll talk about how to modify the algorithm to get a space-optimal algorithm for low-rank approximation. Before I begin though, I’d like to advertise some other results in this work that I think are really interesting. We also get a deterministic algorithm for spectral </a:t>
            </a:r>
            <a:r>
              <a:rPr lang="en-US" dirty="0" err="1"/>
              <a:t>sparsification</a:t>
            </a:r>
            <a:r>
              <a:rPr lang="en-US" dirty="0"/>
              <a:t>. That’s not space optimal like the randomized algorithm but it presents a natural way of thinking about this problem that is a generalization of smooth histogram framework. We also get sliding window algorithms for L1 subspace embedding with bit complexity assumptions as well as matrix multiplication. Finally, we obtain a number of algorithms for numerical linear algebra in the online setting, which is a cool model that the next speaker will talk about. </a:t>
            </a:r>
          </a:p>
        </p:txBody>
      </p:sp>
      <p:sp>
        <p:nvSpPr>
          <p:cNvPr id="4" name="Slide Number Placeholder 3"/>
          <p:cNvSpPr>
            <a:spLocks noGrp="1"/>
          </p:cNvSpPr>
          <p:nvPr>
            <p:ph type="sldNum" sz="quarter" idx="5"/>
          </p:nvPr>
        </p:nvSpPr>
        <p:spPr/>
        <p:txBody>
          <a:bodyPr/>
          <a:lstStyle/>
          <a:p>
            <a:fld id="{3486229C-5C56-46D3-8AF7-8CB2C6C5FD7A}" type="slidenum">
              <a:rPr lang="en-US" smtClean="0"/>
              <a:t>12</a:t>
            </a:fld>
            <a:endParaRPr lang="en-US"/>
          </a:p>
        </p:txBody>
      </p:sp>
    </p:spTree>
    <p:extLst>
      <p:ext uri="{BB962C8B-B14F-4D97-AF65-F5344CB8AC3E}">
        <p14:creationId xmlns:p14="http://schemas.microsoft.com/office/powerpoint/2010/main" val="15766790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486229C-5C56-46D3-8AF7-8CB2C6C5FD7A}" type="slidenum">
              <a:rPr lang="en-US" smtClean="0"/>
              <a:t>15</a:t>
            </a:fld>
            <a:endParaRPr lang="en-US"/>
          </a:p>
        </p:txBody>
      </p:sp>
    </p:spTree>
    <p:extLst>
      <p:ext uri="{BB962C8B-B14F-4D97-AF65-F5344CB8AC3E}">
        <p14:creationId xmlns:p14="http://schemas.microsoft.com/office/powerpoint/2010/main" val="37042841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486229C-5C56-46D3-8AF7-8CB2C6C5FD7A}" type="slidenum">
              <a:rPr lang="en-US" smtClean="0"/>
              <a:t>50</a:t>
            </a:fld>
            <a:endParaRPr lang="en-US"/>
          </a:p>
        </p:txBody>
      </p:sp>
    </p:spTree>
    <p:extLst>
      <p:ext uri="{BB962C8B-B14F-4D97-AF65-F5344CB8AC3E}">
        <p14:creationId xmlns:p14="http://schemas.microsoft.com/office/powerpoint/2010/main" val="13061560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486229C-5C56-46D3-8AF7-8CB2C6C5FD7A}" type="slidenum">
              <a:rPr lang="en-US" smtClean="0"/>
              <a:t>51</a:t>
            </a:fld>
            <a:endParaRPr lang="en-US"/>
          </a:p>
        </p:txBody>
      </p:sp>
    </p:spTree>
    <p:extLst>
      <p:ext uri="{BB962C8B-B14F-4D97-AF65-F5344CB8AC3E}">
        <p14:creationId xmlns:p14="http://schemas.microsoft.com/office/powerpoint/2010/main" val="2225365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486229C-5C56-46D3-8AF7-8CB2C6C5FD7A}" type="slidenum">
              <a:rPr lang="en-US" smtClean="0"/>
              <a:t>52</a:t>
            </a:fld>
            <a:endParaRPr lang="en-US"/>
          </a:p>
        </p:txBody>
      </p:sp>
    </p:spTree>
    <p:extLst>
      <p:ext uri="{BB962C8B-B14F-4D97-AF65-F5344CB8AC3E}">
        <p14:creationId xmlns:p14="http://schemas.microsoft.com/office/powerpoint/2010/main" val="40371197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86AEB-9EC0-4DEA-9E75-AD2E761BDC5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BAEA061-AA82-47C1-A554-3ED37611F9E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B12B7AD-0B57-4C49-8337-9A0D7534CF70}"/>
              </a:ext>
            </a:extLst>
          </p:cNvPr>
          <p:cNvSpPr>
            <a:spLocks noGrp="1"/>
          </p:cNvSpPr>
          <p:nvPr>
            <p:ph type="dt" sz="half" idx="10"/>
          </p:nvPr>
        </p:nvSpPr>
        <p:spPr/>
        <p:txBody>
          <a:bodyPr/>
          <a:lstStyle/>
          <a:p>
            <a:fld id="{68882DF0-C6F1-4171-86EE-8D8161DA9EE0}" type="datetimeFigureOut">
              <a:rPr lang="en-US" smtClean="0"/>
              <a:t>10/25/2020</a:t>
            </a:fld>
            <a:endParaRPr lang="en-US"/>
          </a:p>
        </p:txBody>
      </p:sp>
      <p:sp>
        <p:nvSpPr>
          <p:cNvPr id="5" name="Footer Placeholder 4">
            <a:extLst>
              <a:ext uri="{FF2B5EF4-FFF2-40B4-BE49-F238E27FC236}">
                <a16:creationId xmlns:a16="http://schemas.microsoft.com/office/drawing/2014/main" id="{81AB4E54-042D-4334-BF6C-00E1D8F8B40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39D701C-E980-4EA5-8F8C-6F508C2F5251}"/>
              </a:ext>
            </a:extLst>
          </p:cNvPr>
          <p:cNvSpPr>
            <a:spLocks noGrp="1"/>
          </p:cNvSpPr>
          <p:nvPr>
            <p:ph type="sldNum" sz="quarter" idx="12"/>
          </p:nvPr>
        </p:nvSpPr>
        <p:spPr/>
        <p:txBody>
          <a:bodyPr/>
          <a:lstStyle/>
          <a:p>
            <a:fld id="{C9BC4AE0-ECC3-4F59-A605-C6D55249918A}" type="slidenum">
              <a:rPr lang="en-US" smtClean="0"/>
              <a:t>‹#›</a:t>
            </a:fld>
            <a:endParaRPr lang="en-US"/>
          </a:p>
        </p:txBody>
      </p:sp>
    </p:spTree>
    <p:extLst>
      <p:ext uri="{BB962C8B-B14F-4D97-AF65-F5344CB8AC3E}">
        <p14:creationId xmlns:p14="http://schemas.microsoft.com/office/powerpoint/2010/main" val="40947372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C1F13A-AFEE-49C6-A65B-5305F4E3DB4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6F8D4E3-B19B-48A6-8C55-DF6D8F33F41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FA29A3-A67F-4567-BE23-A8E4047063F1}"/>
              </a:ext>
            </a:extLst>
          </p:cNvPr>
          <p:cNvSpPr>
            <a:spLocks noGrp="1"/>
          </p:cNvSpPr>
          <p:nvPr>
            <p:ph type="dt" sz="half" idx="10"/>
          </p:nvPr>
        </p:nvSpPr>
        <p:spPr/>
        <p:txBody>
          <a:bodyPr/>
          <a:lstStyle/>
          <a:p>
            <a:fld id="{68882DF0-C6F1-4171-86EE-8D8161DA9EE0}" type="datetimeFigureOut">
              <a:rPr lang="en-US" smtClean="0"/>
              <a:t>10/25/2020</a:t>
            </a:fld>
            <a:endParaRPr lang="en-US"/>
          </a:p>
        </p:txBody>
      </p:sp>
      <p:sp>
        <p:nvSpPr>
          <p:cNvPr id="5" name="Footer Placeholder 4">
            <a:extLst>
              <a:ext uri="{FF2B5EF4-FFF2-40B4-BE49-F238E27FC236}">
                <a16:creationId xmlns:a16="http://schemas.microsoft.com/office/drawing/2014/main" id="{B43C99F9-52DA-436F-ABED-A833A04531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E6EF474-BC9B-4FE0-879C-E860230ABA0C}"/>
              </a:ext>
            </a:extLst>
          </p:cNvPr>
          <p:cNvSpPr>
            <a:spLocks noGrp="1"/>
          </p:cNvSpPr>
          <p:nvPr>
            <p:ph type="sldNum" sz="quarter" idx="12"/>
          </p:nvPr>
        </p:nvSpPr>
        <p:spPr/>
        <p:txBody>
          <a:bodyPr/>
          <a:lstStyle/>
          <a:p>
            <a:fld id="{C9BC4AE0-ECC3-4F59-A605-C6D55249918A}" type="slidenum">
              <a:rPr lang="en-US" smtClean="0"/>
              <a:t>‹#›</a:t>
            </a:fld>
            <a:endParaRPr lang="en-US"/>
          </a:p>
        </p:txBody>
      </p:sp>
    </p:spTree>
    <p:extLst>
      <p:ext uri="{BB962C8B-B14F-4D97-AF65-F5344CB8AC3E}">
        <p14:creationId xmlns:p14="http://schemas.microsoft.com/office/powerpoint/2010/main" val="28081443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418DD94-5F27-4C0A-A44C-3858FCEB418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72D3AD6-1396-47A6-B9CE-2EF4F660C41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D45C1C3-3E4C-4929-A29F-C571D6082ACE}"/>
              </a:ext>
            </a:extLst>
          </p:cNvPr>
          <p:cNvSpPr>
            <a:spLocks noGrp="1"/>
          </p:cNvSpPr>
          <p:nvPr>
            <p:ph type="dt" sz="half" idx="10"/>
          </p:nvPr>
        </p:nvSpPr>
        <p:spPr/>
        <p:txBody>
          <a:bodyPr/>
          <a:lstStyle/>
          <a:p>
            <a:fld id="{68882DF0-C6F1-4171-86EE-8D8161DA9EE0}" type="datetimeFigureOut">
              <a:rPr lang="en-US" smtClean="0"/>
              <a:t>10/25/2020</a:t>
            </a:fld>
            <a:endParaRPr lang="en-US"/>
          </a:p>
        </p:txBody>
      </p:sp>
      <p:sp>
        <p:nvSpPr>
          <p:cNvPr id="5" name="Footer Placeholder 4">
            <a:extLst>
              <a:ext uri="{FF2B5EF4-FFF2-40B4-BE49-F238E27FC236}">
                <a16:creationId xmlns:a16="http://schemas.microsoft.com/office/drawing/2014/main" id="{552160A6-0801-4C0E-A53F-B3ACF6EA2E3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848F321-6502-45C3-9815-30B0017B3F14}"/>
              </a:ext>
            </a:extLst>
          </p:cNvPr>
          <p:cNvSpPr>
            <a:spLocks noGrp="1"/>
          </p:cNvSpPr>
          <p:nvPr>
            <p:ph type="sldNum" sz="quarter" idx="12"/>
          </p:nvPr>
        </p:nvSpPr>
        <p:spPr/>
        <p:txBody>
          <a:bodyPr/>
          <a:lstStyle/>
          <a:p>
            <a:fld id="{C9BC4AE0-ECC3-4F59-A605-C6D55249918A}" type="slidenum">
              <a:rPr lang="en-US" smtClean="0"/>
              <a:t>‹#›</a:t>
            </a:fld>
            <a:endParaRPr lang="en-US"/>
          </a:p>
        </p:txBody>
      </p:sp>
    </p:spTree>
    <p:extLst>
      <p:ext uri="{BB962C8B-B14F-4D97-AF65-F5344CB8AC3E}">
        <p14:creationId xmlns:p14="http://schemas.microsoft.com/office/powerpoint/2010/main" val="40119133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C449D9-8FF0-4E5C-966A-EA2CBE8CDF5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31B2BB0-5EF4-4283-A496-627BAB97DE5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3EA89FE-4191-4208-A188-37B62319F052}"/>
              </a:ext>
            </a:extLst>
          </p:cNvPr>
          <p:cNvSpPr>
            <a:spLocks noGrp="1"/>
          </p:cNvSpPr>
          <p:nvPr>
            <p:ph type="dt" sz="half" idx="10"/>
          </p:nvPr>
        </p:nvSpPr>
        <p:spPr/>
        <p:txBody>
          <a:bodyPr/>
          <a:lstStyle/>
          <a:p>
            <a:fld id="{68882DF0-C6F1-4171-86EE-8D8161DA9EE0}" type="datetimeFigureOut">
              <a:rPr lang="en-US" smtClean="0"/>
              <a:t>10/25/2020</a:t>
            </a:fld>
            <a:endParaRPr lang="en-US"/>
          </a:p>
        </p:txBody>
      </p:sp>
      <p:sp>
        <p:nvSpPr>
          <p:cNvPr id="5" name="Footer Placeholder 4">
            <a:extLst>
              <a:ext uri="{FF2B5EF4-FFF2-40B4-BE49-F238E27FC236}">
                <a16:creationId xmlns:a16="http://schemas.microsoft.com/office/drawing/2014/main" id="{0DFC822F-D520-4EE4-8E4A-A65A6854248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BC2B529-43D7-44E0-B3E1-DA90A23DDFD2}"/>
              </a:ext>
            </a:extLst>
          </p:cNvPr>
          <p:cNvSpPr>
            <a:spLocks noGrp="1"/>
          </p:cNvSpPr>
          <p:nvPr>
            <p:ph type="sldNum" sz="quarter" idx="12"/>
          </p:nvPr>
        </p:nvSpPr>
        <p:spPr/>
        <p:txBody>
          <a:bodyPr/>
          <a:lstStyle/>
          <a:p>
            <a:fld id="{C9BC4AE0-ECC3-4F59-A605-C6D55249918A}" type="slidenum">
              <a:rPr lang="en-US" smtClean="0"/>
              <a:t>‹#›</a:t>
            </a:fld>
            <a:endParaRPr lang="en-US"/>
          </a:p>
        </p:txBody>
      </p:sp>
    </p:spTree>
    <p:extLst>
      <p:ext uri="{BB962C8B-B14F-4D97-AF65-F5344CB8AC3E}">
        <p14:creationId xmlns:p14="http://schemas.microsoft.com/office/powerpoint/2010/main" val="5316867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F2CD29-E9C3-4F71-A25B-2608C8AAE16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10D3F90-10A2-41A2-8611-FDE32E06B3A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376F2B2-51E1-4AEB-AC38-9CB39598ABBB}"/>
              </a:ext>
            </a:extLst>
          </p:cNvPr>
          <p:cNvSpPr>
            <a:spLocks noGrp="1"/>
          </p:cNvSpPr>
          <p:nvPr>
            <p:ph type="dt" sz="half" idx="10"/>
          </p:nvPr>
        </p:nvSpPr>
        <p:spPr/>
        <p:txBody>
          <a:bodyPr/>
          <a:lstStyle/>
          <a:p>
            <a:fld id="{68882DF0-C6F1-4171-86EE-8D8161DA9EE0}" type="datetimeFigureOut">
              <a:rPr lang="en-US" smtClean="0"/>
              <a:t>10/25/2020</a:t>
            </a:fld>
            <a:endParaRPr lang="en-US"/>
          </a:p>
        </p:txBody>
      </p:sp>
      <p:sp>
        <p:nvSpPr>
          <p:cNvPr id="5" name="Footer Placeholder 4">
            <a:extLst>
              <a:ext uri="{FF2B5EF4-FFF2-40B4-BE49-F238E27FC236}">
                <a16:creationId xmlns:a16="http://schemas.microsoft.com/office/drawing/2014/main" id="{AAAC9D54-8ACF-487D-8B5B-61E32E692E8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328E4A0-058E-4A49-B071-2E036869F0E9}"/>
              </a:ext>
            </a:extLst>
          </p:cNvPr>
          <p:cNvSpPr>
            <a:spLocks noGrp="1"/>
          </p:cNvSpPr>
          <p:nvPr>
            <p:ph type="sldNum" sz="quarter" idx="12"/>
          </p:nvPr>
        </p:nvSpPr>
        <p:spPr/>
        <p:txBody>
          <a:bodyPr/>
          <a:lstStyle/>
          <a:p>
            <a:fld id="{C9BC4AE0-ECC3-4F59-A605-C6D55249918A}" type="slidenum">
              <a:rPr lang="en-US" smtClean="0"/>
              <a:t>‹#›</a:t>
            </a:fld>
            <a:endParaRPr lang="en-US"/>
          </a:p>
        </p:txBody>
      </p:sp>
    </p:spTree>
    <p:extLst>
      <p:ext uri="{BB962C8B-B14F-4D97-AF65-F5344CB8AC3E}">
        <p14:creationId xmlns:p14="http://schemas.microsoft.com/office/powerpoint/2010/main" val="18752107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FDC2D9-28D5-443A-A508-1EBC85A39BC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41A53AD-E040-43DC-A9EE-98D8FB2D9BA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49B439C-81EC-4057-94F4-1D21DBE0259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9314D86-F812-4263-8F60-36C79B2996E0}"/>
              </a:ext>
            </a:extLst>
          </p:cNvPr>
          <p:cNvSpPr>
            <a:spLocks noGrp="1"/>
          </p:cNvSpPr>
          <p:nvPr>
            <p:ph type="dt" sz="half" idx="10"/>
          </p:nvPr>
        </p:nvSpPr>
        <p:spPr/>
        <p:txBody>
          <a:bodyPr/>
          <a:lstStyle/>
          <a:p>
            <a:fld id="{68882DF0-C6F1-4171-86EE-8D8161DA9EE0}" type="datetimeFigureOut">
              <a:rPr lang="en-US" smtClean="0"/>
              <a:t>10/25/2020</a:t>
            </a:fld>
            <a:endParaRPr lang="en-US"/>
          </a:p>
        </p:txBody>
      </p:sp>
      <p:sp>
        <p:nvSpPr>
          <p:cNvPr id="6" name="Footer Placeholder 5">
            <a:extLst>
              <a:ext uri="{FF2B5EF4-FFF2-40B4-BE49-F238E27FC236}">
                <a16:creationId xmlns:a16="http://schemas.microsoft.com/office/drawing/2014/main" id="{F2F6D866-F1DB-419A-8879-F714D908ECB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3D03F11-3DD3-47FF-B3F7-D878B4C4C79C}"/>
              </a:ext>
            </a:extLst>
          </p:cNvPr>
          <p:cNvSpPr>
            <a:spLocks noGrp="1"/>
          </p:cNvSpPr>
          <p:nvPr>
            <p:ph type="sldNum" sz="quarter" idx="12"/>
          </p:nvPr>
        </p:nvSpPr>
        <p:spPr/>
        <p:txBody>
          <a:bodyPr/>
          <a:lstStyle/>
          <a:p>
            <a:fld id="{C9BC4AE0-ECC3-4F59-A605-C6D55249918A}" type="slidenum">
              <a:rPr lang="en-US" smtClean="0"/>
              <a:t>‹#›</a:t>
            </a:fld>
            <a:endParaRPr lang="en-US"/>
          </a:p>
        </p:txBody>
      </p:sp>
    </p:spTree>
    <p:extLst>
      <p:ext uri="{BB962C8B-B14F-4D97-AF65-F5344CB8AC3E}">
        <p14:creationId xmlns:p14="http://schemas.microsoft.com/office/powerpoint/2010/main" val="40790367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D31E96-8FBA-4BD7-9FE2-FBEDC88E856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6784D33-ED5E-46FC-A5E1-7B69BCCC8B9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DE19E54-CA1F-45CF-B762-45C98677555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0CCA6F8-765C-4480-98FD-BCF0B116CFA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79B562D-CCFC-4137-8F3F-086DBEB0E16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F50C2A0-6972-48B6-B40B-4E0FE5DC3D82}"/>
              </a:ext>
            </a:extLst>
          </p:cNvPr>
          <p:cNvSpPr>
            <a:spLocks noGrp="1"/>
          </p:cNvSpPr>
          <p:nvPr>
            <p:ph type="dt" sz="half" idx="10"/>
          </p:nvPr>
        </p:nvSpPr>
        <p:spPr/>
        <p:txBody>
          <a:bodyPr/>
          <a:lstStyle/>
          <a:p>
            <a:fld id="{68882DF0-C6F1-4171-86EE-8D8161DA9EE0}" type="datetimeFigureOut">
              <a:rPr lang="en-US" smtClean="0"/>
              <a:t>10/25/2020</a:t>
            </a:fld>
            <a:endParaRPr lang="en-US"/>
          </a:p>
        </p:txBody>
      </p:sp>
      <p:sp>
        <p:nvSpPr>
          <p:cNvPr id="8" name="Footer Placeholder 7">
            <a:extLst>
              <a:ext uri="{FF2B5EF4-FFF2-40B4-BE49-F238E27FC236}">
                <a16:creationId xmlns:a16="http://schemas.microsoft.com/office/drawing/2014/main" id="{C8E75AF7-9DEE-487A-8475-A3FF5D63BE3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FA4B44B-FADF-49D4-8E8D-D1019856BC22}"/>
              </a:ext>
            </a:extLst>
          </p:cNvPr>
          <p:cNvSpPr>
            <a:spLocks noGrp="1"/>
          </p:cNvSpPr>
          <p:nvPr>
            <p:ph type="sldNum" sz="quarter" idx="12"/>
          </p:nvPr>
        </p:nvSpPr>
        <p:spPr/>
        <p:txBody>
          <a:bodyPr/>
          <a:lstStyle/>
          <a:p>
            <a:fld id="{C9BC4AE0-ECC3-4F59-A605-C6D55249918A}" type="slidenum">
              <a:rPr lang="en-US" smtClean="0"/>
              <a:t>‹#›</a:t>
            </a:fld>
            <a:endParaRPr lang="en-US"/>
          </a:p>
        </p:txBody>
      </p:sp>
    </p:spTree>
    <p:extLst>
      <p:ext uri="{BB962C8B-B14F-4D97-AF65-F5344CB8AC3E}">
        <p14:creationId xmlns:p14="http://schemas.microsoft.com/office/powerpoint/2010/main" val="41247914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4725BC-C489-40C3-86EE-592DBBB828F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6416FA2-F836-46E1-8F30-9F59B515A291}"/>
              </a:ext>
            </a:extLst>
          </p:cNvPr>
          <p:cNvSpPr>
            <a:spLocks noGrp="1"/>
          </p:cNvSpPr>
          <p:nvPr>
            <p:ph type="dt" sz="half" idx="10"/>
          </p:nvPr>
        </p:nvSpPr>
        <p:spPr/>
        <p:txBody>
          <a:bodyPr/>
          <a:lstStyle/>
          <a:p>
            <a:fld id="{68882DF0-C6F1-4171-86EE-8D8161DA9EE0}" type="datetimeFigureOut">
              <a:rPr lang="en-US" smtClean="0"/>
              <a:t>10/25/2020</a:t>
            </a:fld>
            <a:endParaRPr lang="en-US"/>
          </a:p>
        </p:txBody>
      </p:sp>
      <p:sp>
        <p:nvSpPr>
          <p:cNvPr id="4" name="Footer Placeholder 3">
            <a:extLst>
              <a:ext uri="{FF2B5EF4-FFF2-40B4-BE49-F238E27FC236}">
                <a16:creationId xmlns:a16="http://schemas.microsoft.com/office/drawing/2014/main" id="{C010CF7A-346F-487B-8B9D-F099FDD5DA2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641617B-4530-4A61-AB36-4EE29F17FE8C}"/>
              </a:ext>
            </a:extLst>
          </p:cNvPr>
          <p:cNvSpPr>
            <a:spLocks noGrp="1"/>
          </p:cNvSpPr>
          <p:nvPr>
            <p:ph type="sldNum" sz="quarter" idx="12"/>
          </p:nvPr>
        </p:nvSpPr>
        <p:spPr/>
        <p:txBody>
          <a:bodyPr/>
          <a:lstStyle/>
          <a:p>
            <a:fld id="{C9BC4AE0-ECC3-4F59-A605-C6D55249918A}" type="slidenum">
              <a:rPr lang="en-US" smtClean="0"/>
              <a:t>‹#›</a:t>
            </a:fld>
            <a:endParaRPr lang="en-US"/>
          </a:p>
        </p:txBody>
      </p:sp>
    </p:spTree>
    <p:extLst>
      <p:ext uri="{BB962C8B-B14F-4D97-AF65-F5344CB8AC3E}">
        <p14:creationId xmlns:p14="http://schemas.microsoft.com/office/powerpoint/2010/main" val="38953151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54EC1CE-2416-402C-8EF4-AAA8F1FBC9EB}"/>
              </a:ext>
            </a:extLst>
          </p:cNvPr>
          <p:cNvSpPr>
            <a:spLocks noGrp="1"/>
          </p:cNvSpPr>
          <p:nvPr>
            <p:ph type="dt" sz="half" idx="10"/>
          </p:nvPr>
        </p:nvSpPr>
        <p:spPr/>
        <p:txBody>
          <a:bodyPr/>
          <a:lstStyle/>
          <a:p>
            <a:fld id="{68882DF0-C6F1-4171-86EE-8D8161DA9EE0}" type="datetimeFigureOut">
              <a:rPr lang="en-US" smtClean="0"/>
              <a:t>10/25/2020</a:t>
            </a:fld>
            <a:endParaRPr lang="en-US"/>
          </a:p>
        </p:txBody>
      </p:sp>
      <p:sp>
        <p:nvSpPr>
          <p:cNvPr id="3" name="Footer Placeholder 2">
            <a:extLst>
              <a:ext uri="{FF2B5EF4-FFF2-40B4-BE49-F238E27FC236}">
                <a16:creationId xmlns:a16="http://schemas.microsoft.com/office/drawing/2014/main" id="{98B05F10-3A47-464F-B6A3-13DEB75F3F9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0D5D9F2-5C7A-4D32-8B03-3A93DEAA042A}"/>
              </a:ext>
            </a:extLst>
          </p:cNvPr>
          <p:cNvSpPr>
            <a:spLocks noGrp="1"/>
          </p:cNvSpPr>
          <p:nvPr>
            <p:ph type="sldNum" sz="quarter" idx="12"/>
          </p:nvPr>
        </p:nvSpPr>
        <p:spPr/>
        <p:txBody>
          <a:bodyPr/>
          <a:lstStyle/>
          <a:p>
            <a:fld id="{C9BC4AE0-ECC3-4F59-A605-C6D55249918A}" type="slidenum">
              <a:rPr lang="en-US" smtClean="0"/>
              <a:t>‹#›</a:t>
            </a:fld>
            <a:endParaRPr lang="en-US"/>
          </a:p>
        </p:txBody>
      </p:sp>
    </p:spTree>
    <p:extLst>
      <p:ext uri="{BB962C8B-B14F-4D97-AF65-F5344CB8AC3E}">
        <p14:creationId xmlns:p14="http://schemas.microsoft.com/office/powerpoint/2010/main" val="8188518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4A2332-3567-4C87-933C-9B48C129E6B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C24D4A4-9224-411E-81EB-FD3B62449EE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8DCC62F-9B57-41B5-88CA-DF9185B0357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A2A923E-E021-4255-A169-B9CD8A092065}"/>
              </a:ext>
            </a:extLst>
          </p:cNvPr>
          <p:cNvSpPr>
            <a:spLocks noGrp="1"/>
          </p:cNvSpPr>
          <p:nvPr>
            <p:ph type="dt" sz="half" idx="10"/>
          </p:nvPr>
        </p:nvSpPr>
        <p:spPr/>
        <p:txBody>
          <a:bodyPr/>
          <a:lstStyle/>
          <a:p>
            <a:fld id="{68882DF0-C6F1-4171-86EE-8D8161DA9EE0}" type="datetimeFigureOut">
              <a:rPr lang="en-US" smtClean="0"/>
              <a:t>10/25/2020</a:t>
            </a:fld>
            <a:endParaRPr lang="en-US"/>
          </a:p>
        </p:txBody>
      </p:sp>
      <p:sp>
        <p:nvSpPr>
          <p:cNvPr id="6" name="Footer Placeholder 5">
            <a:extLst>
              <a:ext uri="{FF2B5EF4-FFF2-40B4-BE49-F238E27FC236}">
                <a16:creationId xmlns:a16="http://schemas.microsoft.com/office/drawing/2014/main" id="{8A42EBCF-9DB9-4BA4-8D26-E8CE614FD41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5B037CA-366C-4515-B623-48F1FC1E48CE}"/>
              </a:ext>
            </a:extLst>
          </p:cNvPr>
          <p:cNvSpPr>
            <a:spLocks noGrp="1"/>
          </p:cNvSpPr>
          <p:nvPr>
            <p:ph type="sldNum" sz="quarter" idx="12"/>
          </p:nvPr>
        </p:nvSpPr>
        <p:spPr/>
        <p:txBody>
          <a:bodyPr/>
          <a:lstStyle/>
          <a:p>
            <a:fld id="{C9BC4AE0-ECC3-4F59-A605-C6D55249918A}" type="slidenum">
              <a:rPr lang="en-US" smtClean="0"/>
              <a:t>‹#›</a:t>
            </a:fld>
            <a:endParaRPr lang="en-US"/>
          </a:p>
        </p:txBody>
      </p:sp>
    </p:spTree>
    <p:extLst>
      <p:ext uri="{BB962C8B-B14F-4D97-AF65-F5344CB8AC3E}">
        <p14:creationId xmlns:p14="http://schemas.microsoft.com/office/powerpoint/2010/main" val="31848926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A8BCD2-EB40-4D0C-9BC3-495441B3EDF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F320B1D-41E9-4CC3-812C-6C89A5761E8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2191B76-D291-4005-AFB1-9F8307EDEC4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3885B21-761E-47A2-8BBA-97BE6A979FEF}"/>
              </a:ext>
            </a:extLst>
          </p:cNvPr>
          <p:cNvSpPr>
            <a:spLocks noGrp="1"/>
          </p:cNvSpPr>
          <p:nvPr>
            <p:ph type="dt" sz="half" idx="10"/>
          </p:nvPr>
        </p:nvSpPr>
        <p:spPr/>
        <p:txBody>
          <a:bodyPr/>
          <a:lstStyle/>
          <a:p>
            <a:fld id="{68882DF0-C6F1-4171-86EE-8D8161DA9EE0}" type="datetimeFigureOut">
              <a:rPr lang="en-US" smtClean="0"/>
              <a:t>10/25/2020</a:t>
            </a:fld>
            <a:endParaRPr lang="en-US"/>
          </a:p>
        </p:txBody>
      </p:sp>
      <p:sp>
        <p:nvSpPr>
          <p:cNvPr id="6" name="Footer Placeholder 5">
            <a:extLst>
              <a:ext uri="{FF2B5EF4-FFF2-40B4-BE49-F238E27FC236}">
                <a16:creationId xmlns:a16="http://schemas.microsoft.com/office/drawing/2014/main" id="{596CA075-55A8-4F56-9A75-A70A0CF54CD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AA0A5F7-028C-486E-8527-715A4E80544E}"/>
              </a:ext>
            </a:extLst>
          </p:cNvPr>
          <p:cNvSpPr>
            <a:spLocks noGrp="1"/>
          </p:cNvSpPr>
          <p:nvPr>
            <p:ph type="sldNum" sz="quarter" idx="12"/>
          </p:nvPr>
        </p:nvSpPr>
        <p:spPr/>
        <p:txBody>
          <a:bodyPr/>
          <a:lstStyle/>
          <a:p>
            <a:fld id="{C9BC4AE0-ECC3-4F59-A605-C6D55249918A}" type="slidenum">
              <a:rPr lang="en-US" smtClean="0"/>
              <a:t>‹#›</a:t>
            </a:fld>
            <a:endParaRPr lang="en-US"/>
          </a:p>
        </p:txBody>
      </p:sp>
    </p:spTree>
    <p:extLst>
      <p:ext uri="{BB962C8B-B14F-4D97-AF65-F5344CB8AC3E}">
        <p14:creationId xmlns:p14="http://schemas.microsoft.com/office/powerpoint/2010/main" val="40462591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4C56D6D-457E-43FD-BD86-7A39A6E3CE9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B291DA9-F010-4874-AF1C-FA4A9BF9065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118F71A-94C9-4D7C-94EC-86D35CEBAA9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8882DF0-C6F1-4171-86EE-8D8161DA9EE0}" type="datetimeFigureOut">
              <a:rPr lang="en-US" smtClean="0"/>
              <a:t>10/25/2020</a:t>
            </a:fld>
            <a:endParaRPr lang="en-US"/>
          </a:p>
        </p:txBody>
      </p:sp>
      <p:sp>
        <p:nvSpPr>
          <p:cNvPr id="5" name="Footer Placeholder 4">
            <a:extLst>
              <a:ext uri="{FF2B5EF4-FFF2-40B4-BE49-F238E27FC236}">
                <a16:creationId xmlns:a16="http://schemas.microsoft.com/office/drawing/2014/main" id="{0CD3B4DA-B24B-4BE5-92CB-6AC8B4C93DC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B729324-A306-4474-889B-610C6F83FE8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9BC4AE0-ECC3-4F59-A605-C6D55249918A}" type="slidenum">
              <a:rPr lang="en-US" smtClean="0"/>
              <a:t>‹#›</a:t>
            </a:fld>
            <a:endParaRPr lang="en-US"/>
          </a:p>
        </p:txBody>
      </p:sp>
    </p:spTree>
    <p:extLst>
      <p:ext uri="{BB962C8B-B14F-4D97-AF65-F5344CB8AC3E}">
        <p14:creationId xmlns:p14="http://schemas.microsoft.com/office/powerpoint/2010/main" val="51912727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0.png"/><Relationship Id="rId2" Type="http://schemas.openxmlformats.org/officeDocument/2006/relationships/image" Target="NULL"/><Relationship Id="rId1" Type="http://schemas.openxmlformats.org/officeDocument/2006/relationships/slideLayout" Target="../slideLayouts/slideLayout2.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8" Type="http://schemas.openxmlformats.org/officeDocument/2006/relationships/image" Target="NULL"/><Relationship Id="rId13" Type="http://schemas.openxmlformats.org/officeDocument/2006/relationships/image" Target="NULL"/><Relationship Id="rId3" Type="http://schemas.openxmlformats.org/officeDocument/2006/relationships/image" Target="../media/image30.png"/><Relationship Id="rId7" Type="http://schemas.openxmlformats.org/officeDocument/2006/relationships/image" Target="../media/image33.png"/><Relationship Id="rId12" Type="http://schemas.openxmlformats.org/officeDocument/2006/relationships/image" Target="../media/image1.png"/><Relationship Id="rId2" Type="http://schemas.openxmlformats.org/officeDocument/2006/relationships/image" Target="NULL"/><Relationship Id="rId1" Type="http://schemas.openxmlformats.org/officeDocument/2006/relationships/slideLayout" Target="../slideLayouts/slideLayout2.xml"/><Relationship Id="rId6" Type="http://schemas.openxmlformats.org/officeDocument/2006/relationships/image" Target="NULL"/><Relationship Id="rId11" Type="http://schemas.openxmlformats.org/officeDocument/2006/relationships/image" Target="NULL"/><Relationship Id="rId5" Type="http://schemas.openxmlformats.org/officeDocument/2006/relationships/image" Target="../media/image32.png"/><Relationship Id="rId10" Type="http://schemas.openxmlformats.org/officeDocument/2006/relationships/image" Target="NULL"/><Relationship Id="rId4" Type="http://schemas.openxmlformats.org/officeDocument/2006/relationships/image" Target="../media/image31.png"/><Relationship Id="rId9" Type="http://schemas.openxmlformats.org/officeDocument/2006/relationships/image" Target="NULL"/></Relationships>
</file>

<file path=ppt/slides/_rels/slide15.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NULL"/></Relationships>
</file>

<file path=ppt/slides/_rels/slide16.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jpg"/><Relationship Id="rId7"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Layout" Target="../slideLayouts/slideLayout2.xml"/><Relationship Id="rId6" Type="http://schemas.openxmlformats.org/officeDocument/2006/relationships/image" Target="../media/image8.jpeg"/><Relationship Id="rId5" Type="http://schemas.openxmlformats.org/officeDocument/2006/relationships/image" Target="../media/image7.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2.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media/image34.png"/></Relationships>
</file>

<file path=ppt/slides/_rels/slide21.xml.rels><?xml version="1.0" encoding="UTF-8" standalone="yes"?>
<Relationships xmlns="http://schemas.openxmlformats.org/package/2006/relationships"><Relationship Id="rId3" Type="http://schemas.openxmlformats.org/officeDocument/2006/relationships/image" Target="NULL"/><Relationship Id="rId7"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2.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NULL"/></Relationships>
</file>

<file path=ppt/slides/_rels/slide22.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2.xml"/><Relationship Id="rId4" Type="http://schemas.openxmlformats.org/officeDocument/2006/relationships/image" Target="NULL"/></Relationships>
</file>

<file path=ppt/slides/_rels/slide26.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2.xml"/><Relationship Id="rId4" Type="http://schemas.openxmlformats.org/officeDocument/2006/relationships/image" Target="NULL"/></Relationships>
</file>

<file path=ppt/slides/_rels/slide27.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2.xml"/><Relationship Id="rId4" Type="http://schemas.openxmlformats.org/officeDocument/2006/relationships/image" Target="NULL"/></Relationships>
</file>

<file path=ppt/slides/_rels/slide28.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2.xml"/><Relationship Id="rId4" Type="http://schemas.openxmlformats.org/officeDocument/2006/relationships/image" Target="NULL"/></Relationships>
</file>

<file path=ppt/slides/_rels/slide29.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2.xml"/><Relationship Id="rId4" Type="http://schemas.openxmlformats.org/officeDocument/2006/relationships/image" Target="NULL"/></Relationships>
</file>

<file path=ppt/slides/_rels/slide3.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jpg"/><Relationship Id="rId7" Type="http://schemas.openxmlformats.org/officeDocument/2006/relationships/image" Target="../media/image15.jp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30.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2.xml"/><Relationship Id="rId4" Type="http://schemas.openxmlformats.org/officeDocument/2006/relationships/image" Target="NULL"/></Relationships>
</file>

<file path=ppt/slides/_rels/slide31.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2.xml"/><Relationship Id="rId4" Type="http://schemas.openxmlformats.org/officeDocument/2006/relationships/image" Target="NULL"/></Relationships>
</file>

<file path=ppt/slides/_rels/slide32.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2.xml"/><Relationship Id="rId4" Type="http://schemas.openxmlformats.org/officeDocument/2006/relationships/image" Target="NULL"/></Relationships>
</file>

<file path=ppt/slides/_rels/slide33.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2.xml"/><Relationship Id="rId4" Type="http://schemas.openxmlformats.org/officeDocument/2006/relationships/image" Target="NULL"/></Relationships>
</file>

<file path=ppt/slides/_rels/slide34.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2.xml"/><Relationship Id="rId4" Type="http://schemas.openxmlformats.org/officeDocument/2006/relationships/image" Target="NULL"/></Relationships>
</file>

<file path=ppt/slides/_rels/slide35.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2.xml"/><Relationship Id="rId4" Type="http://schemas.openxmlformats.org/officeDocument/2006/relationships/image" Target="NULL"/></Relationships>
</file>

<file path=ppt/slides/_rels/slide36.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NULL"/></Relationships>
</file>

<file path=ppt/slides/_rels/slide38.xml.rels><?xml version="1.0" encoding="UTF-8" standalone="yes"?>
<Relationships xmlns="http://schemas.openxmlformats.org/package/2006/relationships"><Relationship Id="rId3" Type="http://schemas.openxmlformats.org/officeDocument/2006/relationships/image" Target="NULL"/><Relationship Id="rId7" Type="http://schemas.openxmlformats.org/officeDocument/2006/relationships/image" Target="../media/image26.png"/><Relationship Id="rId2"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NULL"/><Relationship Id="rId5" Type="http://schemas.openxmlformats.org/officeDocument/2006/relationships/image" Target="../media/image25.png"/><Relationship Id="rId4" Type="http://schemas.openxmlformats.org/officeDocument/2006/relationships/image" Target="../media/image24.png"/></Relationships>
</file>

<file path=ppt/slides/_rels/slide39.xml.rels><?xml version="1.0" encoding="UTF-8" standalone="yes"?>
<Relationships xmlns="http://schemas.openxmlformats.org/package/2006/relationships"><Relationship Id="rId3" Type="http://schemas.openxmlformats.org/officeDocument/2006/relationships/image" Target="NULL"/><Relationship Id="rId7" Type="http://schemas.openxmlformats.org/officeDocument/2006/relationships/image" Target="NULL"/><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NULL"/></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NULL"/><Relationship Id="rId7"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2.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NULL"/></Relationships>
</file>

<file path=ppt/slides/_rels/slide41.xml.rels><?xml version="1.0" encoding="UTF-8" standalone="yes"?>
<Relationships xmlns="http://schemas.openxmlformats.org/package/2006/relationships"><Relationship Id="rId3" Type="http://schemas.openxmlformats.org/officeDocument/2006/relationships/image" Target="NULL"/><Relationship Id="rId7"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2.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NULL"/></Relationships>
</file>

<file path=ppt/slides/_rels/slide42.xml.rels><?xml version="1.0" encoding="UTF-8" standalone="yes"?>
<Relationships xmlns="http://schemas.openxmlformats.org/package/2006/relationships"><Relationship Id="rId3" Type="http://schemas.openxmlformats.org/officeDocument/2006/relationships/image" Target="NULL"/><Relationship Id="rId7"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2.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NULL"/></Relationships>
</file>

<file path=ppt/slides/_rels/slide43.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NULL"/><Relationship Id="rId7" Type="http://schemas.openxmlformats.org/officeDocument/2006/relationships/image" Target="NULL"/><Relationship Id="rId2"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NULL"/><Relationship Id="rId9" Type="http://schemas.openxmlformats.org/officeDocument/2006/relationships/image" Target="NULL"/></Relationships>
</file>

<file path=ppt/slides/_rels/slide4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4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NULL"/><Relationship Id="rId7"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2.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NULL"/></Relationships>
</file>

<file path=ppt/slides/_rels/slide47.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37.png"/><Relationship Id="rId7" Type="http://schemas.openxmlformats.org/officeDocument/2006/relationships/image" Target="../media/image30.png"/><Relationship Id="rId2"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29.png"/></Relationships>
</file>

<file path=ppt/slides/_rels/slide48.xml.rels><?xml version="1.0" encoding="UTF-8" standalone="yes"?>
<Relationships xmlns="http://schemas.openxmlformats.org/package/2006/relationships"><Relationship Id="rId3" Type="http://schemas.openxmlformats.org/officeDocument/2006/relationships/image" Target="NULL"/><Relationship Id="rId7" Type="http://schemas.openxmlformats.org/officeDocument/2006/relationships/image" Target="NULL"/><Relationship Id="rId2" Type="http://schemas.openxmlformats.org/officeDocument/2006/relationships/image" Target="../media/image44.png"/><Relationship Id="rId1" Type="http://schemas.openxmlformats.org/officeDocument/2006/relationships/slideLayout" Target="../slideLayouts/slideLayout2.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NULL"/></Relationships>
</file>

<file path=ppt/slides/_rels/slide4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0AF16-D7BF-4722-8C84-F5530AFC2409}"/>
              </a:ext>
            </a:extLst>
          </p:cNvPr>
          <p:cNvSpPr>
            <a:spLocks noGrp="1"/>
          </p:cNvSpPr>
          <p:nvPr>
            <p:ph type="ctrTitle"/>
          </p:nvPr>
        </p:nvSpPr>
        <p:spPr>
          <a:xfrm>
            <a:off x="722307" y="930458"/>
            <a:ext cx="10821971" cy="2387600"/>
          </a:xfrm>
        </p:spPr>
        <p:txBody>
          <a:bodyPr>
            <a:normAutofit fontScale="90000"/>
          </a:bodyPr>
          <a:lstStyle/>
          <a:p>
            <a:r>
              <a:rPr lang="en-US" dirty="0">
                <a:solidFill>
                  <a:srgbClr val="C00000"/>
                </a:solidFill>
              </a:rPr>
              <a:t>Near Optimal Linear Algebra in the Online and Sliding Window Models</a:t>
            </a:r>
          </a:p>
        </p:txBody>
      </p:sp>
      <p:pic>
        <p:nvPicPr>
          <p:cNvPr id="1028" name="Picture 4" descr="Image result for linear regression">
            <a:extLst>
              <a:ext uri="{FF2B5EF4-FFF2-40B4-BE49-F238E27FC236}">
                <a16:creationId xmlns:a16="http://schemas.microsoft.com/office/drawing/2014/main" id="{CB4783AA-6596-44B3-AF40-A2849F8327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24868" y="4081463"/>
            <a:ext cx="3600970" cy="238760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83B12B12-6974-46E8-B0B1-86B1E2D0BBA9}"/>
              </a:ext>
            </a:extLst>
          </p:cNvPr>
          <p:cNvSpPr txBox="1"/>
          <p:nvPr/>
        </p:nvSpPr>
        <p:spPr>
          <a:xfrm>
            <a:off x="3497616" y="628597"/>
            <a:ext cx="4195379" cy="707886"/>
          </a:xfrm>
          <a:prstGeom prst="rect">
            <a:avLst/>
          </a:prstGeom>
          <a:noFill/>
        </p:spPr>
        <p:txBody>
          <a:bodyPr wrap="none" rtlCol="0">
            <a:spAutoFit/>
          </a:bodyPr>
          <a:lstStyle/>
          <a:p>
            <a:r>
              <a:rPr lang="en-US" sz="4000" dirty="0"/>
              <a:t>1 0 1 1 1 0 0 1 1 0 1</a:t>
            </a:r>
          </a:p>
        </p:txBody>
      </p:sp>
      <p:sp>
        <p:nvSpPr>
          <p:cNvPr id="20" name="Rectangle 19">
            <a:extLst>
              <a:ext uri="{FF2B5EF4-FFF2-40B4-BE49-F238E27FC236}">
                <a16:creationId xmlns:a16="http://schemas.microsoft.com/office/drawing/2014/main" id="{1ED6D4CD-646D-4EA0-ACBF-E216FB83A7F5}"/>
              </a:ext>
            </a:extLst>
          </p:cNvPr>
          <p:cNvSpPr/>
          <p:nvPr/>
        </p:nvSpPr>
        <p:spPr>
          <a:xfrm>
            <a:off x="4670106" y="617555"/>
            <a:ext cx="2926374" cy="718928"/>
          </a:xfrm>
          <a:prstGeom prst="rect">
            <a:avLst/>
          </a:prstGeom>
          <a:noFill/>
          <a:ln w="571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77A021E3-E981-4BE1-82B8-D50A331396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090" y="4295777"/>
            <a:ext cx="3845044" cy="2173286"/>
          </a:xfrm>
          <a:prstGeom prst="rect">
            <a:avLst/>
          </a:prstGeom>
        </p:spPr>
      </p:pic>
      <p:pic>
        <p:nvPicPr>
          <p:cNvPr id="22" name="Picture 21">
            <a:extLst>
              <a:ext uri="{FF2B5EF4-FFF2-40B4-BE49-F238E27FC236}">
                <a16:creationId xmlns:a16="http://schemas.microsoft.com/office/drawing/2014/main" id="{481272A1-4B4C-4E43-A295-BD140724578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99007" y="4081463"/>
            <a:ext cx="3193988" cy="2226210"/>
          </a:xfrm>
          <a:prstGeom prst="rect">
            <a:avLst/>
          </a:prstGeom>
        </p:spPr>
      </p:pic>
    </p:spTree>
    <p:extLst>
      <p:ext uri="{BB962C8B-B14F-4D97-AF65-F5344CB8AC3E}">
        <p14:creationId xmlns:p14="http://schemas.microsoft.com/office/powerpoint/2010/main" val="16338068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rgbClr val="C00000"/>
                </a:solidFill>
              </a:rPr>
              <a:t>Randomized Numerical Linear Algebra (</a:t>
            </a:r>
            <a:r>
              <a:rPr lang="en-US" dirty="0" err="1">
                <a:solidFill>
                  <a:srgbClr val="C00000"/>
                </a:solidFill>
              </a:rPr>
              <a:t>randNLA</a:t>
            </a:r>
            <a:r>
              <a:rPr lang="en-US" dirty="0">
                <a:solidFill>
                  <a:srgbClr val="C00000"/>
                </a:solidFill>
              </a:rPr>
              <a:t>) on Sliding Windows</a:t>
            </a:r>
            <a:endParaRPr lang="en-US" dirty="0"/>
          </a:p>
        </p:txBody>
      </p:sp>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a:xfrm>
            <a:off x="838200" y="1825625"/>
            <a:ext cx="3707167" cy="4351338"/>
          </a:xfrm>
        </p:spPr>
        <p:txBody>
          <a:bodyPr/>
          <a:lstStyle/>
          <a:p>
            <a:pPr marL="0" indent="0">
              <a:buNone/>
            </a:pPr>
            <a:r>
              <a:rPr lang="en-US" dirty="0"/>
              <a:t>1  3  5 -2  7  0 11  4 -8</a:t>
            </a:r>
          </a:p>
          <a:p>
            <a:pPr marL="0" indent="0">
              <a:buNone/>
            </a:pPr>
            <a:r>
              <a:rPr lang="en-US" dirty="0"/>
              <a:t>0  0 -1  3 13 2  8   6  2</a:t>
            </a:r>
          </a:p>
          <a:p>
            <a:pPr marL="0" indent="0">
              <a:buNone/>
            </a:pPr>
            <a:r>
              <a:rPr lang="en-US" dirty="0"/>
              <a:t>2  5  6  1  4  0  -7  5  3</a:t>
            </a:r>
          </a:p>
          <a:p>
            <a:pPr marL="0" indent="0">
              <a:buNone/>
            </a:pPr>
            <a:r>
              <a:rPr lang="en-US" dirty="0"/>
              <a:t>8  7  2  1 -1 -3 -2 -4 -6</a:t>
            </a:r>
          </a:p>
          <a:p>
            <a:pPr marL="0" indent="0">
              <a:buNone/>
            </a:pPr>
            <a:r>
              <a:rPr lang="en-US" dirty="0"/>
              <a:t>-5 3 -4 -1 -2 -1 0 -3  -1</a:t>
            </a:r>
          </a:p>
          <a:p>
            <a:pPr marL="0" indent="0">
              <a:buNone/>
            </a:pPr>
            <a:r>
              <a:rPr lang="en-US" dirty="0"/>
              <a:t>7  1  3  2  4  1  0  11  1</a:t>
            </a:r>
          </a:p>
          <a:p>
            <a:pPr marL="0" indent="0">
              <a:buNone/>
            </a:pPr>
            <a:r>
              <a:rPr lang="en-US" dirty="0"/>
              <a:t>1  2  5 -5  4  1 23  4 -3</a:t>
            </a:r>
          </a:p>
          <a:p>
            <a:pPr marL="0" indent="0">
              <a:buNone/>
            </a:pPr>
            <a:r>
              <a:rPr lang="en-US" dirty="0"/>
              <a:t>0  5  0  0  7  0  1  31  6</a:t>
            </a:r>
          </a:p>
          <a:p>
            <a:pPr marL="0" indent="0">
              <a:buNone/>
            </a:pPr>
            <a:endParaRPr lang="en-US" dirty="0"/>
          </a:p>
        </p:txBody>
      </p:sp>
      <p:sp>
        <p:nvSpPr>
          <p:cNvPr id="4" name="Rectangle 3">
            <a:extLst>
              <a:ext uri="{FF2B5EF4-FFF2-40B4-BE49-F238E27FC236}">
                <a16:creationId xmlns:a16="http://schemas.microsoft.com/office/drawing/2014/main" id="{9AE4632A-DB15-4E1E-AF6A-9808F8A025F0}"/>
              </a:ext>
            </a:extLst>
          </p:cNvPr>
          <p:cNvSpPr/>
          <p:nvPr/>
        </p:nvSpPr>
        <p:spPr>
          <a:xfrm>
            <a:off x="838200" y="2829666"/>
            <a:ext cx="3304032" cy="3031638"/>
          </a:xfrm>
          <a:prstGeom prst="rect">
            <a:avLst/>
          </a:prstGeom>
          <a:noFill/>
          <a:ln w="571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13D63B9E-BB51-40BB-B721-BC99FD6B24E3}"/>
              </a:ext>
            </a:extLst>
          </p:cNvPr>
          <p:cNvSpPr txBox="1"/>
          <p:nvPr/>
        </p:nvSpPr>
        <p:spPr>
          <a:xfrm>
            <a:off x="4774222" y="1825625"/>
            <a:ext cx="6579578" cy="1077218"/>
          </a:xfrm>
          <a:prstGeom prst="rect">
            <a:avLst/>
          </a:prstGeom>
          <a:noFill/>
        </p:spPr>
        <p:txBody>
          <a:bodyPr wrap="square" rtlCol="0">
            <a:spAutoFit/>
          </a:bodyPr>
          <a:lstStyle/>
          <a:p>
            <a:pPr marL="457200" indent="-457200">
              <a:buFont typeface="Wingdings" panose="05000000000000000000" pitchFamily="2" charset="2"/>
              <a:buChar char="v"/>
            </a:pPr>
            <a:r>
              <a:rPr lang="en-US" sz="3200" dirty="0"/>
              <a:t>Rows arrive one-by-one in the data stream</a:t>
            </a:r>
          </a:p>
        </p:txBody>
      </p:sp>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4398FB51-0E07-4FA3-9C8C-3E09D129743D}"/>
                  </a:ext>
                </a:extLst>
              </p:cNvPr>
              <p:cNvSpPr/>
              <p:nvPr/>
            </p:nvSpPr>
            <p:spPr>
              <a:xfrm>
                <a:off x="216299" y="4001294"/>
                <a:ext cx="47936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b="0" i="1" smtClean="0">
                          <a:solidFill>
                            <a:srgbClr val="C00000"/>
                          </a:solidFill>
                          <a:latin typeface="Cambria Math" panose="02040503050406030204" pitchFamily="18" charset="0"/>
                        </a:rPr>
                        <m:t>𝑛</m:t>
                      </m:r>
                    </m:oMath>
                  </m:oMathPara>
                </a14:m>
                <a:endParaRPr lang="en-US" sz="2800" dirty="0"/>
              </a:p>
            </p:txBody>
          </p:sp>
        </mc:Choice>
        <mc:Fallback xmlns="">
          <p:sp>
            <p:nvSpPr>
              <p:cNvPr id="6" name="Rectangle 5">
                <a:extLst>
                  <a:ext uri="{FF2B5EF4-FFF2-40B4-BE49-F238E27FC236}">
                    <a16:creationId xmlns:a16="http://schemas.microsoft.com/office/drawing/2014/main" id="{4398FB51-0E07-4FA3-9C8C-3E09D129743D}"/>
                  </a:ext>
                </a:extLst>
              </p:cNvPr>
              <p:cNvSpPr>
                <a:spLocks noRot="1" noChangeAspect="1" noMove="1" noResize="1" noEditPoints="1" noAdjustHandles="1" noChangeArrowheads="1" noChangeShapeType="1" noTextEdit="1"/>
              </p:cNvSpPr>
              <p:nvPr/>
            </p:nvSpPr>
            <p:spPr>
              <a:xfrm>
                <a:off x="216299" y="4001294"/>
                <a:ext cx="479362" cy="523220"/>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26C98484-6CAC-401E-8D76-1A57737CE13F}"/>
                  </a:ext>
                </a:extLst>
              </p:cNvPr>
              <p:cNvSpPr/>
              <p:nvPr/>
            </p:nvSpPr>
            <p:spPr>
              <a:xfrm>
                <a:off x="2257107" y="6127234"/>
                <a:ext cx="48622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b="0" i="1" smtClean="0">
                          <a:solidFill>
                            <a:srgbClr val="C00000"/>
                          </a:solidFill>
                          <a:latin typeface="Cambria Math" panose="02040503050406030204" pitchFamily="18" charset="0"/>
                        </a:rPr>
                        <m:t>𝑑</m:t>
                      </m:r>
                    </m:oMath>
                  </m:oMathPara>
                </a14:m>
                <a:endParaRPr lang="en-US" dirty="0"/>
              </a:p>
            </p:txBody>
          </p:sp>
        </mc:Choice>
        <mc:Fallback xmlns="">
          <p:sp>
            <p:nvSpPr>
              <p:cNvPr id="7" name="Rectangle 6">
                <a:extLst>
                  <a:ext uri="{FF2B5EF4-FFF2-40B4-BE49-F238E27FC236}">
                    <a16:creationId xmlns:a16="http://schemas.microsoft.com/office/drawing/2014/main" id="{26C98484-6CAC-401E-8D76-1A57737CE13F}"/>
                  </a:ext>
                </a:extLst>
              </p:cNvPr>
              <p:cNvSpPr>
                <a:spLocks noRot="1" noChangeAspect="1" noMove="1" noResize="1" noEditPoints="1" noAdjustHandles="1" noChangeArrowheads="1" noChangeShapeType="1" noTextEdit="1"/>
              </p:cNvSpPr>
              <p:nvPr/>
            </p:nvSpPr>
            <p:spPr>
              <a:xfrm>
                <a:off x="2257107" y="6127234"/>
                <a:ext cx="486222" cy="523220"/>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4680975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rgbClr val="C00000"/>
                </a:solidFill>
              </a:rPr>
              <a:t>Why </a:t>
            </a:r>
            <a:r>
              <a:rPr lang="en-US" dirty="0" err="1">
                <a:solidFill>
                  <a:srgbClr val="C00000"/>
                </a:solidFill>
              </a:rPr>
              <a:t>randNLA</a:t>
            </a:r>
            <a:r>
              <a:rPr lang="en-US" dirty="0">
                <a:solidFill>
                  <a:srgbClr val="C00000"/>
                </a:solidFill>
              </a:rPr>
              <a:t> on Sliding Windows?</a:t>
            </a:r>
            <a:endParaRPr lang="en-US" dirty="0"/>
          </a:p>
        </p:txBody>
      </p:sp>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p:txBody>
          <a:bodyPr>
            <a:normAutofit/>
          </a:bodyPr>
          <a:lstStyle/>
          <a:p>
            <a:pPr>
              <a:buFont typeface="Wingdings" panose="05000000000000000000" pitchFamily="2" charset="2"/>
              <a:buChar char="v"/>
            </a:pPr>
            <a:r>
              <a:rPr lang="en-US" dirty="0"/>
              <a:t> Sliding window </a:t>
            </a:r>
            <a:r>
              <a:rPr lang="en-US"/>
              <a:t>emphasizes </a:t>
            </a:r>
            <a:r>
              <a:rPr lang="en-US" i="1">
                <a:solidFill>
                  <a:srgbClr val="C00000"/>
                </a:solidFill>
              </a:rPr>
              <a:t>efficiency </a:t>
            </a:r>
            <a:r>
              <a:rPr lang="en-US" dirty="0"/>
              <a:t>and </a:t>
            </a:r>
            <a:r>
              <a:rPr lang="en-US" i="1" dirty="0">
                <a:solidFill>
                  <a:srgbClr val="C00000"/>
                </a:solidFill>
              </a:rPr>
              <a:t>recency</a:t>
            </a:r>
            <a:r>
              <a:rPr lang="en-US" dirty="0"/>
              <a:t>, good for massive data sources and time-sensitive information</a:t>
            </a:r>
          </a:p>
          <a:p>
            <a:pPr>
              <a:buFont typeface="Wingdings" panose="05000000000000000000" pitchFamily="2" charset="2"/>
              <a:buChar char="v"/>
            </a:pPr>
            <a:r>
              <a:rPr lang="en-US" dirty="0"/>
              <a:t> We use linear algebra in </a:t>
            </a:r>
            <a:r>
              <a:rPr lang="en-US" dirty="0">
                <a:solidFill>
                  <a:srgbClr val="00B050"/>
                </a:solidFill>
              </a:rPr>
              <a:t>optimization</a:t>
            </a:r>
            <a:r>
              <a:rPr lang="en-US" dirty="0"/>
              <a:t> strategies and</a:t>
            </a:r>
            <a:r>
              <a:rPr lang="en-US" dirty="0">
                <a:solidFill>
                  <a:srgbClr val="00B050"/>
                </a:solidFill>
              </a:rPr>
              <a:t> prediction </a:t>
            </a:r>
            <a:r>
              <a:rPr lang="en-US" dirty="0"/>
              <a:t>of future patterns based on past data, don’t want outdated information</a:t>
            </a:r>
            <a:endParaRPr lang="en-US" i="1" dirty="0">
              <a:solidFill>
                <a:srgbClr val="C00000"/>
              </a:solidFill>
            </a:endParaRPr>
          </a:p>
          <a:p>
            <a:pPr>
              <a:buFont typeface="Wingdings" panose="05000000000000000000" pitchFamily="2" charset="2"/>
              <a:buChar char="v"/>
            </a:pPr>
            <a:r>
              <a:rPr lang="en-US" dirty="0"/>
              <a:t> Principal Component Analysis (PCA), Low-Rank Approximation (LRA), Regression</a:t>
            </a:r>
          </a:p>
        </p:txBody>
      </p:sp>
      <p:pic>
        <p:nvPicPr>
          <p:cNvPr id="4" name="Picture 3">
            <a:extLst>
              <a:ext uri="{FF2B5EF4-FFF2-40B4-BE49-F238E27FC236}">
                <a16:creationId xmlns:a16="http://schemas.microsoft.com/office/drawing/2014/main" id="{53028F1E-3118-4FA2-B4B1-88A3726A5B6D}"/>
              </a:ext>
            </a:extLst>
          </p:cNvPr>
          <p:cNvPicPr>
            <a:picLocks noChangeAspect="1"/>
          </p:cNvPicPr>
          <p:nvPr/>
        </p:nvPicPr>
        <p:blipFill>
          <a:blip r:embed="rId3"/>
          <a:stretch>
            <a:fillRect/>
          </a:stretch>
        </p:blipFill>
        <p:spPr>
          <a:xfrm>
            <a:off x="6889752" y="4419759"/>
            <a:ext cx="3228975" cy="2257425"/>
          </a:xfrm>
          <a:prstGeom prst="rect">
            <a:avLst/>
          </a:prstGeom>
        </p:spPr>
      </p:pic>
      <p:pic>
        <p:nvPicPr>
          <p:cNvPr id="5" name="Picture 4">
            <a:extLst>
              <a:ext uri="{FF2B5EF4-FFF2-40B4-BE49-F238E27FC236}">
                <a16:creationId xmlns:a16="http://schemas.microsoft.com/office/drawing/2014/main" id="{E270914E-1A30-4A4F-8A9D-C58A8F8DDF4B}"/>
              </a:ext>
            </a:extLst>
          </p:cNvPr>
          <p:cNvPicPr>
            <a:picLocks noChangeAspect="1"/>
          </p:cNvPicPr>
          <p:nvPr/>
        </p:nvPicPr>
        <p:blipFill>
          <a:blip r:embed="rId4"/>
          <a:stretch>
            <a:fillRect/>
          </a:stretch>
        </p:blipFill>
        <p:spPr>
          <a:xfrm>
            <a:off x="1336039" y="4619784"/>
            <a:ext cx="4057650" cy="2057400"/>
          </a:xfrm>
          <a:prstGeom prst="rect">
            <a:avLst/>
          </a:prstGeom>
        </p:spPr>
      </p:pic>
    </p:spTree>
    <p:extLst>
      <p:ext uri="{BB962C8B-B14F-4D97-AF65-F5344CB8AC3E}">
        <p14:creationId xmlns:p14="http://schemas.microsoft.com/office/powerpoint/2010/main" val="17950437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49F98-FC53-4C98-8C23-550048D4FCF9}"/>
              </a:ext>
            </a:extLst>
          </p:cNvPr>
          <p:cNvSpPr>
            <a:spLocks noGrp="1"/>
          </p:cNvSpPr>
          <p:nvPr>
            <p:ph type="title"/>
          </p:nvPr>
        </p:nvSpPr>
        <p:spPr/>
        <p:txBody>
          <a:bodyPr/>
          <a:lstStyle/>
          <a:p>
            <a:r>
              <a:rPr lang="en-US" dirty="0">
                <a:solidFill>
                  <a:srgbClr val="C00000"/>
                </a:solidFill>
              </a:rPr>
              <a:t>Results: Sliding Window Model</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CD298EE-232A-4602-BB51-FA680B6EA672}"/>
                  </a:ext>
                </a:extLst>
              </p:cNvPr>
              <p:cNvSpPr>
                <a:spLocks noGrp="1"/>
              </p:cNvSpPr>
              <p:nvPr>
                <p:ph idx="1"/>
              </p:nvPr>
            </p:nvSpPr>
            <p:spPr>
              <a:xfrm>
                <a:off x="838200" y="1825624"/>
                <a:ext cx="10515600" cy="4788239"/>
              </a:xfrm>
            </p:spPr>
            <p:txBody>
              <a:bodyPr>
                <a:normAutofit/>
              </a:bodyPr>
              <a:lstStyle/>
              <a:p>
                <a:pPr marL="457200" indent="-457200">
                  <a:buFont typeface="Wingdings" panose="05000000000000000000" pitchFamily="2" charset="2"/>
                  <a:buChar char="v"/>
                </a:pPr>
                <a:r>
                  <a:rPr lang="en-US" dirty="0"/>
                  <a:t> </a:t>
                </a:r>
                <a14:m>
                  <m:oMath xmlns:m="http://schemas.openxmlformats.org/officeDocument/2006/math">
                    <m:r>
                      <a:rPr lang="en-US" i="1">
                        <a:solidFill>
                          <a:srgbClr val="C00000"/>
                        </a:solidFill>
                        <a:latin typeface="Cambria Math" panose="02040503050406030204" pitchFamily="18" charset="0"/>
                      </a:rPr>
                      <m:t>𝑂</m:t>
                    </m:r>
                    <m:d>
                      <m:dPr>
                        <m:ctrlPr>
                          <a:rPr lang="en-US" i="1">
                            <a:solidFill>
                              <a:srgbClr val="C00000"/>
                            </a:solidFill>
                            <a:latin typeface="Cambria Math" panose="02040503050406030204" pitchFamily="18" charset="0"/>
                          </a:rPr>
                        </m:ctrlPr>
                      </m:dPr>
                      <m:e>
                        <m:sSup>
                          <m:sSupPr>
                            <m:ctrlPr>
                              <a:rPr lang="en-US" i="1">
                                <a:solidFill>
                                  <a:srgbClr val="C00000"/>
                                </a:solidFill>
                                <a:latin typeface="Cambria Math" panose="02040503050406030204" pitchFamily="18" charset="0"/>
                              </a:rPr>
                            </m:ctrlPr>
                          </m:sSupPr>
                          <m:e>
                            <m:r>
                              <a:rPr lang="en-US" b="0" i="1" smtClean="0">
                                <a:solidFill>
                                  <a:srgbClr val="C00000"/>
                                </a:solidFill>
                                <a:latin typeface="Cambria Math" panose="02040503050406030204" pitchFamily="18" charset="0"/>
                              </a:rPr>
                              <m:t>𝑑</m:t>
                            </m:r>
                          </m:e>
                          <m:sup>
                            <m:r>
                              <a:rPr lang="en-US" b="0" i="1" smtClean="0">
                                <a:solidFill>
                                  <a:srgbClr val="C00000"/>
                                </a:solidFill>
                                <a:latin typeface="Cambria Math" panose="02040503050406030204" pitchFamily="18" charset="0"/>
                              </a:rPr>
                              <m:t>2</m:t>
                            </m:r>
                          </m:sup>
                        </m:sSup>
                      </m:e>
                    </m:d>
                    <m:r>
                      <a:rPr lang="en-US" i="1">
                        <a:solidFill>
                          <a:srgbClr val="C00000"/>
                        </a:solidFill>
                        <a:latin typeface="Cambria Math" panose="02040503050406030204" pitchFamily="18" charset="0"/>
                      </a:rPr>
                      <m:t> </m:t>
                    </m:r>
                  </m:oMath>
                </a14:m>
                <a:r>
                  <a:rPr lang="en-US" dirty="0"/>
                  <a:t>space randomized sliding window algorithm for spectral </a:t>
                </a:r>
                <a:r>
                  <a:rPr lang="en-US" dirty="0" err="1"/>
                  <a:t>sparsification</a:t>
                </a:r>
                <a:r>
                  <a:rPr lang="en-US" dirty="0"/>
                  <a:t> (space optimal, up to lower order terms)</a:t>
                </a:r>
              </a:p>
              <a:p>
                <a:pPr marL="457200" indent="-457200">
                  <a:buFont typeface="Wingdings" panose="05000000000000000000" pitchFamily="2" charset="2"/>
                  <a:buChar char="v"/>
                </a:pPr>
                <a:r>
                  <a:rPr lang="en-US" dirty="0"/>
                  <a:t> </a:t>
                </a:r>
                <a14:m>
                  <m:oMath xmlns:m="http://schemas.openxmlformats.org/officeDocument/2006/math">
                    <m:r>
                      <a:rPr lang="en-US" i="1">
                        <a:solidFill>
                          <a:srgbClr val="C00000"/>
                        </a:solidFill>
                        <a:latin typeface="Cambria Math" panose="02040503050406030204" pitchFamily="18" charset="0"/>
                      </a:rPr>
                      <m:t>𝑂</m:t>
                    </m:r>
                    <m:d>
                      <m:dPr>
                        <m:ctrlPr>
                          <a:rPr lang="en-US" i="1">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𝑑𝑘</m:t>
                        </m:r>
                      </m:e>
                    </m:d>
                    <m:r>
                      <a:rPr lang="en-US" i="1">
                        <a:solidFill>
                          <a:srgbClr val="C00000"/>
                        </a:solidFill>
                        <a:latin typeface="Cambria Math" panose="02040503050406030204" pitchFamily="18" charset="0"/>
                      </a:rPr>
                      <m:t> </m:t>
                    </m:r>
                  </m:oMath>
                </a14:m>
                <a:r>
                  <a:rPr lang="en-US" dirty="0"/>
                  <a:t>space randomized sliding window algorithm for low-rank approximation (space optimal, up to lower order terms)</a:t>
                </a:r>
              </a:p>
              <a:p>
                <a:pPr marL="457200" indent="-457200">
                  <a:buFont typeface="Wingdings" panose="05000000000000000000" pitchFamily="2" charset="2"/>
                  <a:buChar char="v"/>
                </a:pPr>
                <a:r>
                  <a:rPr lang="en-US" dirty="0"/>
                  <a:t> </a:t>
                </a:r>
                <a14:m>
                  <m:oMath xmlns:m="http://schemas.openxmlformats.org/officeDocument/2006/math">
                    <m:r>
                      <a:rPr lang="en-US" i="1" smtClean="0">
                        <a:solidFill>
                          <a:srgbClr val="C00000"/>
                        </a:solidFill>
                        <a:latin typeface="Cambria Math" panose="02040503050406030204" pitchFamily="18" charset="0"/>
                      </a:rPr>
                      <m:t>𝑂</m:t>
                    </m:r>
                    <m:d>
                      <m:dPr>
                        <m:ctrlPr>
                          <a:rPr lang="en-US" i="1">
                            <a:solidFill>
                              <a:srgbClr val="C00000"/>
                            </a:solidFill>
                            <a:latin typeface="Cambria Math" panose="02040503050406030204" pitchFamily="18" charset="0"/>
                          </a:rPr>
                        </m:ctrlPr>
                      </m:dPr>
                      <m:e>
                        <m:sSup>
                          <m:sSupPr>
                            <m:ctrlPr>
                              <a:rPr lang="en-US" i="1">
                                <a:solidFill>
                                  <a:srgbClr val="C00000"/>
                                </a:solidFill>
                                <a:latin typeface="Cambria Math" panose="02040503050406030204" pitchFamily="18" charset="0"/>
                              </a:rPr>
                            </m:ctrlPr>
                          </m:sSupPr>
                          <m:e>
                            <m:r>
                              <a:rPr lang="en-US" b="0" i="1" smtClean="0">
                                <a:solidFill>
                                  <a:srgbClr val="C00000"/>
                                </a:solidFill>
                                <a:latin typeface="Cambria Math" panose="02040503050406030204" pitchFamily="18" charset="0"/>
                              </a:rPr>
                              <m:t>𝑑</m:t>
                            </m:r>
                          </m:e>
                          <m:sup>
                            <m:r>
                              <a:rPr lang="en-US" b="0" i="1" smtClean="0">
                                <a:solidFill>
                                  <a:srgbClr val="C00000"/>
                                </a:solidFill>
                                <a:latin typeface="Cambria Math" panose="02040503050406030204" pitchFamily="18" charset="0"/>
                              </a:rPr>
                              <m:t>3</m:t>
                            </m:r>
                          </m:sup>
                        </m:sSup>
                      </m:e>
                    </m:d>
                    <m:r>
                      <a:rPr lang="en-US" i="1">
                        <a:solidFill>
                          <a:srgbClr val="C00000"/>
                        </a:solidFill>
                        <a:latin typeface="Cambria Math" panose="02040503050406030204" pitchFamily="18" charset="0"/>
                      </a:rPr>
                      <m:t> </m:t>
                    </m:r>
                  </m:oMath>
                </a14:m>
                <a:r>
                  <a:rPr lang="en-US" dirty="0"/>
                  <a:t>space randomized sliding window algorithm for </a:t>
                </a:r>
                <a14:m>
                  <m:oMath xmlns:m="http://schemas.openxmlformats.org/officeDocument/2006/math">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ℓ</m:t>
                        </m:r>
                      </m:e>
                      <m:sub>
                        <m:r>
                          <a:rPr lang="en-US" i="1">
                            <a:solidFill>
                              <a:srgbClr val="C00000"/>
                            </a:solidFill>
                            <a:latin typeface="Cambria Math" panose="02040503050406030204" pitchFamily="18" charset="0"/>
                          </a:rPr>
                          <m:t>1</m:t>
                        </m:r>
                      </m:sub>
                    </m:sSub>
                  </m:oMath>
                </a14:m>
                <a:r>
                  <a:rPr lang="en-US" dirty="0"/>
                  <a:t> subspace embedding</a:t>
                </a:r>
              </a:p>
            </p:txBody>
          </p:sp>
        </mc:Choice>
        <mc:Fallback xmlns="">
          <p:sp>
            <p:nvSpPr>
              <p:cNvPr id="3" name="Content Placeholder 2">
                <a:extLst>
                  <a:ext uri="{FF2B5EF4-FFF2-40B4-BE49-F238E27FC236}">
                    <a16:creationId xmlns:a16="http://schemas.microsoft.com/office/drawing/2014/main" id="{3CD298EE-232A-4602-BB51-FA680B6EA672}"/>
                  </a:ext>
                </a:extLst>
              </p:cNvPr>
              <p:cNvSpPr>
                <a:spLocks noGrp="1" noRot="1" noChangeAspect="1" noMove="1" noResize="1" noEditPoints="1" noAdjustHandles="1" noChangeArrowheads="1" noChangeShapeType="1" noTextEdit="1"/>
              </p:cNvSpPr>
              <p:nvPr>
                <p:ph idx="1"/>
              </p:nvPr>
            </p:nvSpPr>
            <p:spPr>
              <a:xfrm>
                <a:off x="838200" y="1825624"/>
                <a:ext cx="10515600" cy="4788239"/>
              </a:xfrm>
              <a:blipFill>
                <a:blip r:embed="rId3"/>
                <a:stretch>
                  <a:fillRect l="-1043" t="-2036" r="-696"/>
                </a:stretch>
              </a:blipFill>
            </p:spPr>
            <p:txBody>
              <a:bodyPr/>
              <a:lstStyle/>
              <a:p>
                <a:r>
                  <a:rPr lang="en-US">
                    <a:noFill/>
                  </a:rPr>
                  <a:t> </a:t>
                </a:r>
              </a:p>
            </p:txBody>
          </p:sp>
        </mc:Fallback>
      </mc:AlternateContent>
    </p:spTree>
    <p:extLst>
      <p:ext uri="{BB962C8B-B14F-4D97-AF65-F5344CB8AC3E}">
        <p14:creationId xmlns:p14="http://schemas.microsoft.com/office/powerpoint/2010/main" val="36077113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rgbClr val="C00000"/>
                </a:solidFill>
              </a:rPr>
              <a:t>Spectral </a:t>
            </a:r>
            <a:r>
              <a:rPr lang="en-US" dirty="0" err="1">
                <a:solidFill>
                  <a:srgbClr val="C00000"/>
                </a:solidFill>
              </a:rPr>
              <a:t>Sparsification</a:t>
            </a:r>
            <a:endParaRPr lang="en-US" dirty="0"/>
          </a:p>
        </p:txBody>
      </p:sp>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97251281-E2E9-410D-9DDA-112FC4F2414F}"/>
                  </a:ext>
                </a:extLst>
              </p:cNvPr>
              <p:cNvSpPr/>
              <p:nvPr/>
            </p:nvSpPr>
            <p:spPr>
              <a:xfrm>
                <a:off x="3986074" y="3333727"/>
                <a:ext cx="7751103" cy="52322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d>
                        <m:dPr>
                          <m:ctrlPr>
                            <a:rPr lang="en-US" sz="2800" b="0" i="1" smtClean="0">
                              <a:solidFill>
                                <a:srgbClr val="C00000"/>
                              </a:solidFill>
                              <a:latin typeface="Cambria Math" panose="02040503050406030204" pitchFamily="18" charset="0"/>
                            </a:rPr>
                          </m:ctrlPr>
                        </m:dPr>
                        <m:e>
                          <m:r>
                            <a:rPr lang="en-US" sz="2800" b="0" i="1" smtClean="0">
                              <a:solidFill>
                                <a:srgbClr val="C00000"/>
                              </a:solidFill>
                              <a:latin typeface="Cambria Math" panose="02040503050406030204" pitchFamily="18" charset="0"/>
                            </a:rPr>
                            <m:t>1−</m:t>
                          </m:r>
                          <m:r>
                            <a:rPr lang="en-US" sz="2800" b="0" i="1" smtClean="0">
                              <a:solidFill>
                                <a:srgbClr val="C00000"/>
                              </a:solidFill>
                              <a:latin typeface="Cambria Math" panose="02040503050406030204" pitchFamily="18" charset="0"/>
                            </a:rPr>
                            <m:t>𝜖</m:t>
                          </m:r>
                        </m:e>
                      </m:d>
                      <m:sSub>
                        <m:sSubPr>
                          <m:ctrlPr>
                            <a:rPr lang="en-US" sz="2800" b="0" i="1" smtClean="0">
                              <a:solidFill>
                                <a:srgbClr val="C00000"/>
                              </a:solidFill>
                              <a:latin typeface="Cambria Math" panose="02040503050406030204" pitchFamily="18" charset="0"/>
                            </a:rPr>
                          </m:ctrlPr>
                        </m:sSubPr>
                        <m:e>
                          <m:d>
                            <m:dPr>
                              <m:begChr m:val="‖"/>
                              <m:endChr m:val="‖"/>
                              <m:ctrlPr>
                                <a:rPr lang="en-US" sz="2800" b="0" i="1" smtClean="0">
                                  <a:solidFill>
                                    <a:srgbClr val="C00000"/>
                                  </a:solidFill>
                                  <a:latin typeface="Cambria Math" panose="02040503050406030204" pitchFamily="18" charset="0"/>
                                </a:rPr>
                              </m:ctrlPr>
                            </m:dPr>
                            <m:e>
                              <m:r>
                                <a:rPr lang="en-US" sz="2800" b="0" i="1" smtClean="0">
                                  <a:solidFill>
                                    <a:srgbClr val="C00000"/>
                                  </a:solidFill>
                                  <a:latin typeface="Cambria Math" panose="02040503050406030204" pitchFamily="18" charset="0"/>
                                </a:rPr>
                                <m:t>𝐴𝑥</m:t>
                              </m:r>
                            </m:e>
                          </m:d>
                        </m:e>
                        <m:sub>
                          <m:r>
                            <a:rPr lang="en-US" sz="2800" b="0" i="1" smtClean="0">
                              <a:solidFill>
                                <a:srgbClr val="C00000"/>
                              </a:solidFill>
                              <a:latin typeface="Cambria Math" panose="02040503050406030204" pitchFamily="18" charset="0"/>
                            </a:rPr>
                            <m:t>2</m:t>
                          </m:r>
                        </m:sub>
                      </m:sSub>
                      <m:r>
                        <a:rPr lang="en-US" sz="2800" b="0" i="1" smtClean="0">
                          <a:solidFill>
                            <a:srgbClr val="C00000"/>
                          </a:solidFill>
                          <a:latin typeface="Cambria Math" panose="02040503050406030204" pitchFamily="18" charset="0"/>
                        </a:rPr>
                        <m:t>≤</m:t>
                      </m:r>
                      <m:sSub>
                        <m:sSubPr>
                          <m:ctrlPr>
                            <a:rPr lang="en-US" sz="2800" b="0" i="1" smtClean="0">
                              <a:solidFill>
                                <a:srgbClr val="C00000"/>
                              </a:solidFill>
                              <a:latin typeface="Cambria Math" panose="02040503050406030204" pitchFamily="18" charset="0"/>
                            </a:rPr>
                          </m:ctrlPr>
                        </m:sSubPr>
                        <m:e>
                          <m:d>
                            <m:dPr>
                              <m:begChr m:val="‖"/>
                              <m:endChr m:val="‖"/>
                              <m:ctrlPr>
                                <a:rPr lang="en-US" sz="2800" b="0" i="1" smtClean="0">
                                  <a:solidFill>
                                    <a:srgbClr val="C00000"/>
                                  </a:solidFill>
                                  <a:latin typeface="Cambria Math" panose="02040503050406030204" pitchFamily="18" charset="0"/>
                                </a:rPr>
                              </m:ctrlPr>
                            </m:dPr>
                            <m:e>
                              <m:r>
                                <a:rPr lang="en-US" sz="2800" b="0" i="1" smtClean="0">
                                  <a:solidFill>
                                    <a:srgbClr val="C00000"/>
                                  </a:solidFill>
                                  <a:latin typeface="Cambria Math" panose="02040503050406030204" pitchFamily="18" charset="0"/>
                                </a:rPr>
                                <m:t>𝑀𝑥</m:t>
                              </m:r>
                            </m:e>
                          </m:d>
                        </m:e>
                        <m:sub>
                          <m:r>
                            <a:rPr lang="en-US" sz="2800" b="0" i="1" smtClean="0">
                              <a:solidFill>
                                <a:srgbClr val="C00000"/>
                              </a:solidFill>
                              <a:latin typeface="Cambria Math" panose="02040503050406030204" pitchFamily="18" charset="0"/>
                            </a:rPr>
                            <m:t>2</m:t>
                          </m:r>
                        </m:sub>
                      </m:sSub>
                      <m:r>
                        <a:rPr lang="en-US" sz="2800" b="0" i="1" smtClean="0">
                          <a:solidFill>
                            <a:srgbClr val="C00000"/>
                          </a:solidFill>
                          <a:latin typeface="Cambria Math" panose="02040503050406030204" pitchFamily="18" charset="0"/>
                        </a:rPr>
                        <m:t>≤</m:t>
                      </m:r>
                      <m:d>
                        <m:dPr>
                          <m:ctrlPr>
                            <a:rPr lang="en-US" sz="2800" b="0" i="1" smtClean="0">
                              <a:solidFill>
                                <a:srgbClr val="C00000"/>
                              </a:solidFill>
                              <a:latin typeface="Cambria Math" panose="02040503050406030204" pitchFamily="18" charset="0"/>
                            </a:rPr>
                          </m:ctrlPr>
                        </m:dPr>
                        <m:e>
                          <m:r>
                            <a:rPr lang="en-US" sz="2800" b="0" i="1" smtClean="0">
                              <a:solidFill>
                                <a:srgbClr val="C00000"/>
                              </a:solidFill>
                              <a:latin typeface="Cambria Math" panose="02040503050406030204" pitchFamily="18" charset="0"/>
                            </a:rPr>
                            <m:t>1+</m:t>
                          </m:r>
                          <m:r>
                            <a:rPr lang="en-US" sz="2800" b="0" i="1" smtClean="0">
                              <a:solidFill>
                                <a:srgbClr val="C00000"/>
                              </a:solidFill>
                              <a:latin typeface="Cambria Math" panose="02040503050406030204" pitchFamily="18" charset="0"/>
                            </a:rPr>
                            <m:t>𝜖</m:t>
                          </m:r>
                        </m:e>
                      </m:d>
                      <m:sSub>
                        <m:sSubPr>
                          <m:ctrlPr>
                            <a:rPr lang="en-US" sz="2800" b="0" i="1" smtClean="0">
                              <a:solidFill>
                                <a:srgbClr val="C00000"/>
                              </a:solidFill>
                              <a:latin typeface="Cambria Math" panose="02040503050406030204" pitchFamily="18" charset="0"/>
                            </a:rPr>
                          </m:ctrlPr>
                        </m:sSubPr>
                        <m:e>
                          <m:d>
                            <m:dPr>
                              <m:begChr m:val="‖"/>
                              <m:endChr m:val="‖"/>
                              <m:ctrlPr>
                                <a:rPr lang="en-US" sz="2800" b="0" i="1" smtClean="0">
                                  <a:solidFill>
                                    <a:srgbClr val="C00000"/>
                                  </a:solidFill>
                                  <a:latin typeface="Cambria Math" panose="02040503050406030204" pitchFamily="18" charset="0"/>
                                </a:rPr>
                              </m:ctrlPr>
                            </m:dPr>
                            <m:e>
                              <m:r>
                                <a:rPr lang="en-US" sz="2800" b="0" i="1" smtClean="0">
                                  <a:solidFill>
                                    <a:srgbClr val="C00000"/>
                                  </a:solidFill>
                                  <a:latin typeface="Cambria Math" panose="02040503050406030204" pitchFamily="18" charset="0"/>
                                </a:rPr>
                                <m:t>𝐴𝑥</m:t>
                              </m:r>
                            </m:e>
                          </m:d>
                        </m:e>
                        <m:sub>
                          <m:r>
                            <a:rPr lang="en-US" sz="2800" b="0" i="1" smtClean="0">
                              <a:solidFill>
                                <a:srgbClr val="C00000"/>
                              </a:solidFill>
                              <a:latin typeface="Cambria Math" panose="02040503050406030204" pitchFamily="18" charset="0"/>
                            </a:rPr>
                            <m:t>2</m:t>
                          </m:r>
                        </m:sub>
                      </m:sSub>
                    </m:oMath>
                  </m:oMathPara>
                </a14:m>
                <a:endParaRPr lang="en-US" sz="2800" dirty="0"/>
              </a:p>
            </p:txBody>
          </p:sp>
        </mc:Choice>
        <mc:Fallback xmlns="">
          <p:sp>
            <p:nvSpPr>
              <p:cNvPr id="6" name="Rectangle 5">
                <a:extLst>
                  <a:ext uri="{FF2B5EF4-FFF2-40B4-BE49-F238E27FC236}">
                    <a16:creationId xmlns:a16="http://schemas.microsoft.com/office/drawing/2014/main" id="{97251281-E2E9-410D-9DDA-112FC4F2414F}"/>
                  </a:ext>
                </a:extLst>
              </p:cNvPr>
              <p:cNvSpPr>
                <a:spLocks noRot="1" noChangeAspect="1" noMove="1" noResize="1" noEditPoints="1" noAdjustHandles="1" noChangeArrowheads="1" noChangeShapeType="1" noTextEdit="1"/>
              </p:cNvSpPr>
              <p:nvPr/>
            </p:nvSpPr>
            <p:spPr>
              <a:xfrm>
                <a:off x="3986074" y="3333727"/>
                <a:ext cx="7751103" cy="523220"/>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7FAFF05D-9B00-4B1A-A888-E353C11CAA78}"/>
                  </a:ext>
                </a:extLst>
              </p:cNvPr>
              <p:cNvSpPr>
                <a:spLocks noGrp="1"/>
              </p:cNvSpPr>
              <p:nvPr>
                <p:ph idx="1"/>
              </p:nvPr>
            </p:nvSpPr>
            <p:spPr>
              <a:xfrm>
                <a:off x="3986074" y="1825625"/>
                <a:ext cx="7367726" cy="4667250"/>
              </a:xfrm>
            </p:spPr>
            <p:txBody>
              <a:bodyPr>
                <a:normAutofit/>
              </a:bodyPr>
              <a:lstStyle/>
              <a:p>
                <a:pPr marL="457200" indent="-457200">
                  <a:buFont typeface="Wingdings" panose="05000000000000000000" pitchFamily="2" charset="2"/>
                  <a:buChar char="v"/>
                </a:pPr>
                <a:r>
                  <a:rPr lang="en-US" dirty="0"/>
                  <a:t>Spectral approximation: Given </a:t>
                </a:r>
                <a14:m>
                  <m:oMath xmlns:m="http://schemas.openxmlformats.org/officeDocument/2006/math">
                    <m:r>
                      <a:rPr lang="en-US" b="0" i="1" smtClean="0">
                        <a:solidFill>
                          <a:srgbClr val="C00000"/>
                        </a:solidFill>
                        <a:latin typeface="Cambria Math" panose="02040503050406030204" pitchFamily="18" charset="0"/>
                      </a:rPr>
                      <m:t>𝜖</m:t>
                    </m:r>
                    <m:r>
                      <a:rPr lang="en-US" b="0" i="1" smtClean="0">
                        <a:solidFill>
                          <a:srgbClr val="C00000"/>
                        </a:solidFill>
                        <a:latin typeface="Cambria Math" panose="02040503050406030204" pitchFamily="18" charset="0"/>
                      </a:rPr>
                      <m:t>&gt;0</m:t>
                    </m:r>
                  </m:oMath>
                </a14:m>
                <a:r>
                  <a:rPr lang="en-US" dirty="0"/>
                  <a:t> and </a:t>
                </a:r>
                <a14:m>
                  <m:oMath xmlns:m="http://schemas.openxmlformats.org/officeDocument/2006/math">
                    <m:r>
                      <a:rPr lang="en-US" i="1" smtClean="0">
                        <a:solidFill>
                          <a:srgbClr val="C00000"/>
                        </a:solidFill>
                        <a:latin typeface="Cambria Math" panose="02040503050406030204" pitchFamily="18" charset="0"/>
                      </a:rPr>
                      <m:t>𝐴</m:t>
                    </m:r>
                    <m:r>
                      <a:rPr lang="en-US" i="1" smtClean="0">
                        <a:solidFill>
                          <a:srgbClr val="C00000"/>
                        </a:solidFill>
                        <a:latin typeface="Cambria Math" panose="02040503050406030204" pitchFamily="18" charset="0"/>
                      </a:rPr>
                      <m:t>∈</m:t>
                    </m:r>
                    <m:sSup>
                      <m:sSupPr>
                        <m:ctrlPr>
                          <a:rPr lang="en-US" i="1">
                            <a:solidFill>
                              <a:srgbClr val="C00000"/>
                            </a:solidFill>
                            <a:latin typeface="Cambria Math" panose="02040503050406030204" pitchFamily="18" charset="0"/>
                          </a:rPr>
                        </m:ctrlPr>
                      </m:sSupPr>
                      <m:e>
                        <m:r>
                          <a:rPr lang="en-US" i="1">
                            <a:solidFill>
                              <a:srgbClr val="C00000"/>
                            </a:solidFill>
                            <a:latin typeface="Cambria Math" panose="02040503050406030204" pitchFamily="18" charset="0"/>
                          </a:rPr>
                          <m:t>𝑅</m:t>
                        </m:r>
                      </m:e>
                      <m:sup>
                        <m:r>
                          <a:rPr lang="en-US" b="0" i="1" smtClean="0">
                            <a:solidFill>
                              <a:srgbClr val="C00000"/>
                            </a:solidFill>
                            <a:latin typeface="Cambria Math" panose="02040503050406030204" pitchFamily="18" charset="0"/>
                          </a:rPr>
                          <m:t>𝑛</m:t>
                        </m:r>
                        <m:r>
                          <a:rPr lang="en-US"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𝑑</m:t>
                        </m:r>
                      </m:sup>
                    </m:sSup>
                  </m:oMath>
                </a14:m>
                <a:r>
                  <a:rPr lang="en-US" dirty="0"/>
                  <a:t>, find matrix </a:t>
                </a:r>
                <a14:m>
                  <m:oMath xmlns:m="http://schemas.openxmlformats.org/officeDocument/2006/math">
                    <m:r>
                      <a:rPr lang="en-US" b="0" i="1" smtClean="0">
                        <a:solidFill>
                          <a:srgbClr val="C00000"/>
                        </a:solidFill>
                        <a:latin typeface="Cambria Math" panose="02040503050406030204" pitchFamily="18" charset="0"/>
                      </a:rPr>
                      <m:t>𝑀</m:t>
                    </m:r>
                    <m:r>
                      <a:rPr lang="en-US" b="0" i="1" smtClean="0">
                        <a:solidFill>
                          <a:srgbClr val="C00000"/>
                        </a:solidFill>
                        <a:latin typeface="Cambria Math" panose="02040503050406030204" pitchFamily="18" charset="0"/>
                      </a:rPr>
                      <m:t>∈</m:t>
                    </m:r>
                    <m:sSup>
                      <m:sSupPr>
                        <m:ctrlPr>
                          <a:rPr lang="en-US" b="0" i="1" smtClean="0">
                            <a:solidFill>
                              <a:srgbClr val="C00000"/>
                            </a:solidFill>
                            <a:latin typeface="Cambria Math" panose="02040503050406030204" pitchFamily="18" charset="0"/>
                          </a:rPr>
                        </m:ctrlPr>
                      </m:sSupPr>
                      <m:e>
                        <m:r>
                          <a:rPr lang="en-US" b="0" i="1" smtClean="0">
                            <a:solidFill>
                              <a:srgbClr val="C00000"/>
                            </a:solidFill>
                            <a:latin typeface="Cambria Math" panose="02040503050406030204" pitchFamily="18" charset="0"/>
                          </a:rPr>
                          <m:t>𝑅</m:t>
                        </m:r>
                      </m:e>
                      <m:sup>
                        <m:r>
                          <a:rPr lang="en-US" b="0" i="1" smtClean="0">
                            <a:solidFill>
                              <a:srgbClr val="C00000"/>
                            </a:solidFill>
                            <a:latin typeface="Cambria Math" panose="02040503050406030204" pitchFamily="18" charset="0"/>
                          </a:rPr>
                          <m:t>𝑚</m:t>
                        </m:r>
                        <m:r>
                          <a:rPr lang="en-US" b="0"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𝑑</m:t>
                        </m:r>
                      </m:sup>
                    </m:sSup>
                  </m:oMath>
                </a14:m>
                <a:r>
                  <a:rPr lang="en-US" dirty="0"/>
                  <a:t> with </a:t>
                </a:r>
                <a14:m>
                  <m:oMath xmlns:m="http://schemas.openxmlformats.org/officeDocument/2006/math">
                    <m:r>
                      <a:rPr lang="en-US" b="0" i="1" smtClean="0">
                        <a:solidFill>
                          <a:srgbClr val="C00000"/>
                        </a:solidFill>
                        <a:latin typeface="Cambria Math" panose="02040503050406030204" pitchFamily="18" charset="0"/>
                      </a:rPr>
                      <m:t>𝑚</m:t>
                    </m:r>
                    <m:r>
                      <a:rPr lang="en-US" b="0"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𝑛</m:t>
                    </m:r>
                  </m:oMath>
                </a14:m>
                <a:r>
                  <a:rPr lang="en-US" dirty="0"/>
                  <a:t>, such that for </a:t>
                </a:r>
                <a:r>
                  <a:rPr lang="en-US" i="1" dirty="0">
                    <a:solidFill>
                      <a:srgbClr val="7030A0"/>
                    </a:solidFill>
                  </a:rPr>
                  <a:t>every</a:t>
                </a:r>
                <a:r>
                  <a:rPr lang="en-US" i="1" dirty="0"/>
                  <a:t> </a:t>
                </a:r>
                <a14:m>
                  <m:oMath xmlns:m="http://schemas.openxmlformats.org/officeDocument/2006/math">
                    <m:r>
                      <a:rPr lang="en-US" b="0" i="1" smtClean="0">
                        <a:solidFill>
                          <a:srgbClr val="C00000"/>
                        </a:solidFill>
                        <a:latin typeface="Cambria Math" panose="02040503050406030204" pitchFamily="18" charset="0"/>
                      </a:rPr>
                      <m:t>𝑥</m:t>
                    </m:r>
                    <m:r>
                      <a:rPr lang="en-US" b="0" i="1" smtClean="0">
                        <a:solidFill>
                          <a:srgbClr val="C00000"/>
                        </a:solidFill>
                        <a:latin typeface="Cambria Math" panose="02040503050406030204" pitchFamily="18" charset="0"/>
                      </a:rPr>
                      <m:t>∈</m:t>
                    </m:r>
                    <m:sSup>
                      <m:sSupPr>
                        <m:ctrlPr>
                          <a:rPr lang="en-US" b="0" i="1" smtClean="0">
                            <a:solidFill>
                              <a:srgbClr val="C00000"/>
                            </a:solidFill>
                            <a:latin typeface="Cambria Math" panose="02040503050406030204" pitchFamily="18" charset="0"/>
                          </a:rPr>
                        </m:ctrlPr>
                      </m:sSupPr>
                      <m:e>
                        <m:r>
                          <a:rPr lang="en-US" b="0" i="1" smtClean="0">
                            <a:solidFill>
                              <a:srgbClr val="C00000"/>
                            </a:solidFill>
                            <a:latin typeface="Cambria Math" panose="02040503050406030204" pitchFamily="18" charset="0"/>
                          </a:rPr>
                          <m:t>𝑅</m:t>
                        </m:r>
                      </m:e>
                      <m:sup>
                        <m:r>
                          <a:rPr lang="en-US" b="0" i="1" smtClean="0">
                            <a:solidFill>
                              <a:srgbClr val="C00000"/>
                            </a:solidFill>
                            <a:latin typeface="Cambria Math" panose="02040503050406030204" pitchFamily="18" charset="0"/>
                          </a:rPr>
                          <m:t>𝑑</m:t>
                        </m:r>
                      </m:sup>
                    </m:sSup>
                    <m:r>
                      <a:rPr lang="en-US" b="0" i="1" smtClean="0">
                        <a:solidFill>
                          <a:srgbClr val="00B0F0"/>
                        </a:solidFill>
                        <a:latin typeface="Cambria Math" panose="02040503050406030204" pitchFamily="18" charset="0"/>
                      </a:rPr>
                      <m:t> </m:t>
                    </m:r>
                  </m:oMath>
                </a14:m>
                <a:r>
                  <a:rPr lang="en-US" dirty="0"/>
                  <a:t>,</a:t>
                </a:r>
              </a:p>
              <a:p>
                <a:pPr marL="457200" indent="-457200">
                  <a:buFont typeface="Wingdings" panose="05000000000000000000" pitchFamily="2" charset="2"/>
                  <a:buChar char="v"/>
                </a:pPr>
                <a:endParaRPr lang="en-US" dirty="0"/>
              </a:p>
              <a:p>
                <a:pPr marL="457200" indent="-457200">
                  <a:buFont typeface="Wingdings" panose="05000000000000000000" pitchFamily="2" charset="2"/>
                  <a:buChar char="v"/>
                </a:pPr>
                <a:endParaRPr lang="en-US" dirty="0"/>
              </a:p>
              <a:p>
                <a:pPr marL="457200" indent="-457200">
                  <a:buFont typeface="Wingdings" panose="05000000000000000000" pitchFamily="2" charset="2"/>
                  <a:buChar char="v"/>
                </a:pPr>
                <a:r>
                  <a:rPr lang="en-US" dirty="0"/>
                  <a:t>Equivalent to </a:t>
                </a:r>
                <a14:m>
                  <m:oMath xmlns:m="http://schemas.openxmlformats.org/officeDocument/2006/math">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1−</m:t>
                        </m:r>
                        <m:r>
                          <a:rPr lang="en-US" i="1">
                            <a:solidFill>
                              <a:srgbClr val="C00000"/>
                            </a:solidFill>
                            <a:latin typeface="Cambria Math" panose="02040503050406030204" pitchFamily="18" charset="0"/>
                          </a:rPr>
                          <m:t>𝜖</m:t>
                        </m:r>
                      </m:e>
                    </m:d>
                    <m:sSup>
                      <m:sSupPr>
                        <m:ctrlPr>
                          <a:rPr lang="en-US" b="0" i="1" smtClean="0">
                            <a:solidFill>
                              <a:srgbClr val="C00000"/>
                            </a:solidFill>
                            <a:latin typeface="Cambria Math" panose="02040503050406030204" pitchFamily="18" charset="0"/>
                          </a:rPr>
                        </m:ctrlPr>
                      </m:sSupPr>
                      <m:e>
                        <m:r>
                          <a:rPr lang="en-US" b="0" i="1" smtClean="0">
                            <a:solidFill>
                              <a:srgbClr val="C00000"/>
                            </a:solidFill>
                            <a:latin typeface="Cambria Math" panose="02040503050406030204" pitchFamily="18" charset="0"/>
                          </a:rPr>
                          <m:t>𝐴</m:t>
                        </m:r>
                      </m:e>
                      <m:sup>
                        <m:r>
                          <a:rPr lang="en-US" b="0" i="1" smtClean="0">
                            <a:solidFill>
                              <a:srgbClr val="C00000"/>
                            </a:solidFill>
                            <a:latin typeface="Cambria Math" panose="02040503050406030204" pitchFamily="18" charset="0"/>
                          </a:rPr>
                          <m:t>⊤</m:t>
                        </m:r>
                      </m:sup>
                    </m:sSup>
                    <m:r>
                      <a:rPr lang="en-US" b="0" i="1" smtClean="0">
                        <a:solidFill>
                          <a:srgbClr val="C00000"/>
                        </a:solidFill>
                        <a:latin typeface="Cambria Math" panose="02040503050406030204" pitchFamily="18" charset="0"/>
                      </a:rPr>
                      <m:t>𝐴</m:t>
                    </m:r>
                    <m:r>
                      <a:rPr lang="en-US" b="0" i="1" smtClean="0">
                        <a:solidFill>
                          <a:srgbClr val="C00000"/>
                        </a:solidFill>
                        <a:latin typeface="Cambria Math" panose="02040503050406030204" pitchFamily="18" charset="0"/>
                      </a:rPr>
                      <m:t>≼</m:t>
                    </m:r>
                    <m:sSup>
                      <m:sSupPr>
                        <m:ctrlPr>
                          <a:rPr lang="en-US" b="0" i="1" smtClean="0">
                            <a:solidFill>
                              <a:srgbClr val="C00000"/>
                            </a:solidFill>
                            <a:latin typeface="Cambria Math" panose="02040503050406030204" pitchFamily="18" charset="0"/>
                          </a:rPr>
                        </m:ctrlPr>
                      </m:sSupPr>
                      <m:e>
                        <m:r>
                          <a:rPr lang="en-US" b="0" i="1" smtClean="0">
                            <a:solidFill>
                              <a:srgbClr val="C00000"/>
                            </a:solidFill>
                            <a:latin typeface="Cambria Math" panose="02040503050406030204" pitchFamily="18" charset="0"/>
                          </a:rPr>
                          <m:t>𝑀</m:t>
                        </m:r>
                      </m:e>
                      <m:sup>
                        <m:r>
                          <a:rPr lang="en-US" b="0" i="1" smtClean="0">
                            <a:solidFill>
                              <a:srgbClr val="C00000"/>
                            </a:solidFill>
                            <a:latin typeface="Cambria Math" panose="02040503050406030204" pitchFamily="18" charset="0"/>
                          </a:rPr>
                          <m:t>⊤</m:t>
                        </m:r>
                      </m:sup>
                    </m:sSup>
                    <m:r>
                      <a:rPr lang="en-US" b="0" i="1" smtClean="0">
                        <a:solidFill>
                          <a:srgbClr val="C00000"/>
                        </a:solidFill>
                        <a:latin typeface="Cambria Math" panose="02040503050406030204" pitchFamily="18" charset="0"/>
                      </a:rPr>
                      <m:t>𝑀</m:t>
                    </m:r>
                    <m:r>
                      <a:rPr lang="en-US" b="0" i="1" smtClean="0">
                        <a:solidFill>
                          <a:srgbClr val="C00000"/>
                        </a:solidFill>
                        <a:latin typeface="Cambria Math" panose="02040503050406030204" pitchFamily="18" charset="0"/>
                      </a:rPr>
                      <m:t>≼</m:t>
                    </m:r>
                    <m:d>
                      <m:dPr>
                        <m:ctrlPr>
                          <a:rPr lang="en-US" b="0" i="1" smtClean="0">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1+</m:t>
                        </m:r>
                        <m:r>
                          <a:rPr lang="en-US" b="0" i="1" smtClean="0">
                            <a:solidFill>
                              <a:srgbClr val="C00000"/>
                            </a:solidFill>
                            <a:latin typeface="Cambria Math" panose="02040503050406030204" pitchFamily="18" charset="0"/>
                          </a:rPr>
                          <m:t>𝜖</m:t>
                        </m:r>
                      </m:e>
                    </m:d>
                    <m:sSup>
                      <m:sSupPr>
                        <m:ctrlPr>
                          <a:rPr lang="en-US" b="0" i="1" smtClean="0">
                            <a:solidFill>
                              <a:srgbClr val="C00000"/>
                            </a:solidFill>
                            <a:latin typeface="Cambria Math" panose="02040503050406030204" pitchFamily="18" charset="0"/>
                          </a:rPr>
                        </m:ctrlPr>
                      </m:sSupPr>
                      <m:e>
                        <m:r>
                          <a:rPr lang="en-US" b="0" i="1" smtClean="0">
                            <a:solidFill>
                              <a:srgbClr val="C00000"/>
                            </a:solidFill>
                            <a:latin typeface="Cambria Math" panose="02040503050406030204" pitchFamily="18" charset="0"/>
                          </a:rPr>
                          <m:t>𝐴</m:t>
                        </m:r>
                      </m:e>
                      <m:sup>
                        <m:r>
                          <a:rPr lang="en-US" b="0" i="1" smtClean="0">
                            <a:solidFill>
                              <a:srgbClr val="C00000"/>
                            </a:solidFill>
                            <a:latin typeface="Cambria Math" panose="02040503050406030204" pitchFamily="18" charset="0"/>
                          </a:rPr>
                          <m:t>⊤</m:t>
                        </m:r>
                      </m:sup>
                    </m:sSup>
                    <m:r>
                      <a:rPr lang="en-US" b="0" i="1" smtClean="0">
                        <a:solidFill>
                          <a:srgbClr val="C00000"/>
                        </a:solidFill>
                        <a:latin typeface="Cambria Math" panose="02040503050406030204" pitchFamily="18" charset="0"/>
                      </a:rPr>
                      <m:t>𝐴</m:t>
                    </m:r>
                  </m:oMath>
                </a14:m>
                <a:endParaRPr lang="en-US" dirty="0"/>
              </a:p>
              <a:p>
                <a:pPr marL="457200" indent="-457200">
                  <a:buFont typeface="Wingdings" panose="05000000000000000000" pitchFamily="2" charset="2"/>
                  <a:buChar char="v"/>
                </a:pPr>
                <a:r>
                  <a:rPr lang="en-US" dirty="0"/>
                  <a:t>Approximates </a:t>
                </a:r>
                <a:r>
                  <a:rPr lang="en-US" i="1" dirty="0"/>
                  <a:t>all</a:t>
                </a:r>
                <a:r>
                  <a:rPr lang="en-US" dirty="0"/>
                  <a:t> cuts of a graph when </a:t>
                </a:r>
                <a14:m>
                  <m:oMath xmlns:m="http://schemas.openxmlformats.org/officeDocument/2006/math">
                    <m:sSup>
                      <m:sSupPr>
                        <m:ctrlPr>
                          <a:rPr lang="en-US" i="1">
                            <a:solidFill>
                              <a:srgbClr val="C00000"/>
                            </a:solidFill>
                            <a:latin typeface="Cambria Math" panose="02040503050406030204" pitchFamily="18" charset="0"/>
                          </a:rPr>
                        </m:ctrlPr>
                      </m:sSupPr>
                      <m:e>
                        <m:r>
                          <a:rPr lang="en-US" i="1">
                            <a:solidFill>
                              <a:srgbClr val="C00000"/>
                            </a:solidFill>
                            <a:latin typeface="Cambria Math" panose="02040503050406030204" pitchFamily="18" charset="0"/>
                          </a:rPr>
                          <m:t>𝐴</m:t>
                        </m:r>
                      </m:e>
                      <m:sup>
                        <m:r>
                          <a:rPr lang="en-US" i="1">
                            <a:solidFill>
                              <a:srgbClr val="C00000"/>
                            </a:solidFill>
                            <a:latin typeface="Cambria Math" panose="02040503050406030204" pitchFamily="18" charset="0"/>
                          </a:rPr>
                          <m:t>⊤</m:t>
                        </m:r>
                      </m:sup>
                    </m:sSup>
                    <m:r>
                      <a:rPr lang="en-US" i="1">
                        <a:solidFill>
                          <a:srgbClr val="C00000"/>
                        </a:solidFill>
                        <a:latin typeface="Cambria Math" panose="02040503050406030204" pitchFamily="18" charset="0"/>
                      </a:rPr>
                      <m:t>𝐴</m:t>
                    </m:r>
                  </m:oMath>
                </a14:m>
                <a:r>
                  <a:rPr lang="en-US" dirty="0"/>
                  <a:t> is graph Laplacian</a:t>
                </a:r>
              </a:p>
              <a:p>
                <a:pPr marL="457200" indent="-457200">
                  <a:buFont typeface="Wingdings" panose="05000000000000000000" pitchFamily="2" charset="2"/>
                  <a:buChar char="v"/>
                </a:pPr>
                <a:endParaRPr lang="en-US" dirty="0"/>
              </a:p>
              <a:p>
                <a:pPr marL="0" indent="0">
                  <a:buNone/>
                </a:pPr>
                <a:endParaRPr lang="en-US" dirty="0"/>
              </a:p>
            </p:txBody>
          </p:sp>
        </mc:Choice>
        <mc:Fallback xmlns="">
          <p:sp>
            <p:nvSpPr>
              <p:cNvPr id="8" name="Content Placeholder 2">
                <a:extLst>
                  <a:ext uri="{FF2B5EF4-FFF2-40B4-BE49-F238E27FC236}">
                    <a16:creationId xmlns:a16="http://schemas.microsoft.com/office/drawing/2014/main" id="{7FAFF05D-9B00-4B1A-A888-E353C11CAA78}"/>
                  </a:ext>
                </a:extLst>
              </p:cNvPr>
              <p:cNvSpPr>
                <a:spLocks noGrp="1" noRot="1" noChangeAspect="1" noMove="1" noResize="1" noEditPoints="1" noAdjustHandles="1" noChangeArrowheads="1" noChangeShapeType="1" noTextEdit="1"/>
              </p:cNvSpPr>
              <p:nvPr>
                <p:ph idx="1"/>
              </p:nvPr>
            </p:nvSpPr>
            <p:spPr>
              <a:xfrm>
                <a:off x="3986074" y="1825625"/>
                <a:ext cx="7367726" cy="4667250"/>
              </a:xfrm>
              <a:blipFill>
                <a:blip r:embed="rId3"/>
                <a:stretch>
                  <a:fillRect l="-1489" t="-2089" r="-331"/>
                </a:stretch>
              </a:blipFill>
            </p:spPr>
            <p:txBody>
              <a:bodyPr/>
              <a:lstStyle/>
              <a:p>
                <a:r>
                  <a:rPr lang="en-US">
                    <a:noFill/>
                  </a:rPr>
                  <a:t> </a:t>
                </a:r>
              </a:p>
            </p:txBody>
          </p:sp>
        </mc:Fallback>
      </mc:AlternateContent>
      <p:sp>
        <p:nvSpPr>
          <p:cNvPr id="5" name="Rectangle 4">
            <a:extLst>
              <a:ext uri="{FF2B5EF4-FFF2-40B4-BE49-F238E27FC236}">
                <a16:creationId xmlns:a16="http://schemas.microsoft.com/office/drawing/2014/main" id="{7EB5C823-3983-4C5C-83E7-D8CC0D6C92B7}"/>
              </a:ext>
            </a:extLst>
          </p:cNvPr>
          <p:cNvSpPr/>
          <p:nvPr/>
        </p:nvSpPr>
        <p:spPr>
          <a:xfrm>
            <a:off x="872024" y="1923279"/>
            <a:ext cx="2067907" cy="3572110"/>
          </a:xfrm>
          <a:prstGeom prst="rect">
            <a:avLst/>
          </a:prstGeom>
          <a:noFill/>
          <a:ln w="571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14E514E6-5229-4F78-A599-0383CCCB4707}"/>
                  </a:ext>
                </a:extLst>
              </p:cNvPr>
              <p:cNvSpPr/>
              <p:nvPr/>
            </p:nvSpPr>
            <p:spPr>
              <a:xfrm>
                <a:off x="1813072" y="5697736"/>
                <a:ext cx="394210" cy="40011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000" b="0" i="1" smtClean="0">
                          <a:solidFill>
                            <a:srgbClr val="C00000"/>
                          </a:solidFill>
                          <a:latin typeface="Cambria Math" panose="02040503050406030204" pitchFamily="18" charset="0"/>
                        </a:rPr>
                        <m:t>𝑑</m:t>
                      </m:r>
                    </m:oMath>
                  </m:oMathPara>
                </a14:m>
                <a:endParaRPr lang="en-US" dirty="0">
                  <a:solidFill>
                    <a:srgbClr val="C00000"/>
                  </a:solidFill>
                </a:endParaRPr>
              </a:p>
            </p:txBody>
          </p:sp>
        </mc:Choice>
        <mc:Fallback xmlns="">
          <p:sp>
            <p:nvSpPr>
              <p:cNvPr id="7" name="Rectangle 6">
                <a:extLst>
                  <a:ext uri="{FF2B5EF4-FFF2-40B4-BE49-F238E27FC236}">
                    <a16:creationId xmlns:a16="http://schemas.microsoft.com/office/drawing/2014/main" id="{14E514E6-5229-4F78-A599-0383CCCB4707}"/>
                  </a:ext>
                </a:extLst>
              </p:cNvPr>
              <p:cNvSpPr>
                <a:spLocks noRot="1" noChangeAspect="1" noMove="1" noResize="1" noEditPoints="1" noAdjustHandles="1" noChangeArrowheads="1" noChangeShapeType="1" noTextEdit="1"/>
              </p:cNvSpPr>
              <p:nvPr/>
            </p:nvSpPr>
            <p:spPr>
              <a:xfrm>
                <a:off x="1813072" y="5697736"/>
                <a:ext cx="394210" cy="400110"/>
              </a:xfrm>
              <a:prstGeom prst="rect">
                <a:avLst/>
              </a:prstGeom>
              <a:blipFill>
                <a:blip r:embed="rId4"/>
                <a:stretch>
                  <a:fillRect/>
                </a:stretch>
              </a:blipFill>
            </p:spPr>
            <p:txBody>
              <a:bodyPr/>
              <a:lstStyle/>
              <a:p>
                <a:r>
                  <a:rPr lang="en-US">
                    <a:noFill/>
                  </a:rPr>
                  <a:t> </a:t>
                </a:r>
              </a:p>
            </p:txBody>
          </p:sp>
        </mc:Fallback>
      </mc:AlternateContent>
      <p:sp>
        <p:nvSpPr>
          <p:cNvPr id="9" name="Rectangle 8">
            <a:extLst>
              <a:ext uri="{FF2B5EF4-FFF2-40B4-BE49-F238E27FC236}">
                <a16:creationId xmlns:a16="http://schemas.microsoft.com/office/drawing/2014/main" id="{43A87E7B-2884-4F34-B0C4-46A53A4636B2}"/>
              </a:ext>
            </a:extLst>
          </p:cNvPr>
          <p:cNvSpPr/>
          <p:nvPr/>
        </p:nvSpPr>
        <p:spPr>
          <a:xfrm>
            <a:off x="3158299" y="1926823"/>
            <a:ext cx="398585" cy="2032729"/>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AC5F12C4-F816-4AA2-8782-D3DA88268FA1}"/>
                  </a:ext>
                </a:extLst>
              </p:cNvPr>
              <p:cNvSpPr/>
              <p:nvPr/>
            </p:nvSpPr>
            <p:spPr>
              <a:xfrm>
                <a:off x="1739494" y="2753865"/>
                <a:ext cx="541367"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i="1" smtClean="0">
                          <a:solidFill>
                            <a:srgbClr val="C00000"/>
                          </a:solidFill>
                          <a:latin typeface="Cambria Math" panose="02040503050406030204" pitchFamily="18" charset="0"/>
                        </a:rPr>
                        <m:t>𝐴</m:t>
                      </m:r>
                    </m:oMath>
                  </m:oMathPara>
                </a14:m>
                <a:endParaRPr lang="en-US" dirty="0">
                  <a:solidFill>
                    <a:srgbClr val="C00000"/>
                  </a:solidFill>
                </a:endParaRPr>
              </a:p>
            </p:txBody>
          </p:sp>
        </mc:Choice>
        <mc:Fallback xmlns="">
          <p:sp>
            <p:nvSpPr>
              <p:cNvPr id="10" name="Rectangle 9">
                <a:extLst>
                  <a:ext uri="{FF2B5EF4-FFF2-40B4-BE49-F238E27FC236}">
                    <a16:creationId xmlns:a16="http://schemas.microsoft.com/office/drawing/2014/main" id="{AC5F12C4-F816-4AA2-8782-D3DA88268FA1}"/>
                  </a:ext>
                </a:extLst>
              </p:cNvPr>
              <p:cNvSpPr>
                <a:spLocks noRot="1" noChangeAspect="1" noMove="1" noResize="1" noEditPoints="1" noAdjustHandles="1" noChangeArrowheads="1" noChangeShapeType="1" noTextEdit="1"/>
              </p:cNvSpPr>
              <p:nvPr/>
            </p:nvSpPr>
            <p:spPr>
              <a:xfrm>
                <a:off x="1739494" y="2753865"/>
                <a:ext cx="541367" cy="584775"/>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31A32533-50D8-4742-900A-C968A0A10E0A}"/>
                  </a:ext>
                </a:extLst>
              </p:cNvPr>
              <p:cNvSpPr/>
              <p:nvPr/>
            </p:nvSpPr>
            <p:spPr>
              <a:xfrm>
                <a:off x="3148331" y="2748952"/>
                <a:ext cx="367985" cy="58477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3200" i="1" smtClean="0">
                          <a:solidFill>
                            <a:srgbClr val="C00000"/>
                          </a:solidFill>
                          <a:latin typeface="Cambria Math" panose="02040503050406030204" pitchFamily="18" charset="0"/>
                        </a:rPr>
                        <m:t>𝑥</m:t>
                      </m:r>
                    </m:oMath>
                  </m:oMathPara>
                </a14:m>
                <a:endParaRPr lang="en-US" sz="3200" dirty="0">
                  <a:solidFill>
                    <a:srgbClr val="C00000"/>
                  </a:solidFill>
                </a:endParaRPr>
              </a:p>
            </p:txBody>
          </p:sp>
        </mc:Choice>
        <mc:Fallback xmlns="">
          <p:sp>
            <p:nvSpPr>
              <p:cNvPr id="11" name="Rectangle 10">
                <a:extLst>
                  <a:ext uri="{FF2B5EF4-FFF2-40B4-BE49-F238E27FC236}">
                    <a16:creationId xmlns:a16="http://schemas.microsoft.com/office/drawing/2014/main" id="{31A32533-50D8-4742-900A-C968A0A10E0A}"/>
                  </a:ext>
                </a:extLst>
              </p:cNvPr>
              <p:cNvSpPr>
                <a:spLocks noRot="1" noChangeAspect="1" noMove="1" noResize="1" noEditPoints="1" noAdjustHandles="1" noChangeArrowheads="1" noChangeShapeType="1" noTextEdit="1"/>
              </p:cNvSpPr>
              <p:nvPr/>
            </p:nvSpPr>
            <p:spPr>
              <a:xfrm>
                <a:off x="3148331" y="2748952"/>
                <a:ext cx="367985" cy="584775"/>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E4964515-E984-474F-BDF9-110412973156}"/>
                  </a:ext>
                </a:extLst>
              </p:cNvPr>
              <p:cNvSpPr/>
              <p:nvPr/>
            </p:nvSpPr>
            <p:spPr>
              <a:xfrm>
                <a:off x="305260" y="3156778"/>
                <a:ext cx="37459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solidFill>
                            <a:srgbClr val="C00000"/>
                          </a:solidFill>
                          <a:latin typeface="Cambria Math" panose="02040503050406030204" pitchFamily="18" charset="0"/>
                        </a:rPr>
                        <m:t>𝑛</m:t>
                      </m:r>
                    </m:oMath>
                  </m:oMathPara>
                </a14:m>
                <a:endParaRPr lang="en-US" dirty="0">
                  <a:solidFill>
                    <a:srgbClr val="C00000"/>
                  </a:solidFill>
                </a:endParaRPr>
              </a:p>
            </p:txBody>
          </p:sp>
        </mc:Choice>
        <mc:Fallback xmlns="">
          <p:sp>
            <p:nvSpPr>
              <p:cNvPr id="12" name="Rectangle 11">
                <a:extLst>
                  <a:ext uri="{FF2B5EF4-FFF2-40B4-BE49-F238E27FC236}">
                    <a16:creationId xmlns:a16="http://schemas.microsoft.com/office/drawing/2014/main" id="{E4964515-E984-474F-BDF9-110412973156}"/>
                  </a:ext>
                </a:extLst>
              </p:cNvPr>
              <p:cNvSpPr>
                <a:spLocks noRot="1" noChangeAspect="1" noMove="1" noResize="1" noEditPoints="1" noAdjustHandles="1" noChangeArrowheads="1" noChangeShapeType="1" noTextEdit="1"/>
              </p:cNvSpPr>
              <p:nvPr/>
            </p:nvSpPr>
            <p:spPr>
              <a:xfrm>
                <a:off x="305260" y="3156778"/>
                <a:ext cx="374590" cy="369332"/>
              </a:xfrm>
              <a:prstGeom prst="rect">
                <a:avLst/>
              </a:prstGeom>
              <a:blipFill>
                <a:blip r:embed="rId7"/>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7069383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rgbClr val="C00000"/>
                </a:solidFill>
              </a:rPr>
              <a:t>Linear Regression</a:t>
            </a:r>
            <a:endParaRPr lang="en-US" dirty="0"/>
          </a:p>
        </p:txBody>
      </p:sp>
      <p:sp>
        <p:nvSpPr>
          <p:cNvPr id="4" name="Rectangle 3">
            <a:extLst>
              <a:ext uri="{FF2B5EF4-FFF2-40B4-BE49-F238E27FC236}">
                <a16:creationId xmlns:a16="http://schemas.microsoft.com/office/drawing/2014/main" id="{9AE4632A-DB15-4E1E-AF6A-9808F8A025F0}"/>
              </a:ext>
            </a:extLst>
          </p:cNvPr>
          <p:cNvSpPr/>
          <p:nvPr/>
        </p:nvSpPr>
        <p:spPr>
          <a:xfrm>
            <a:off x="838200" y="1825625"/>
            <a:ext cx="1298331" cy="3031638"/>
          </a:xfrm>
          <a:prstGeom prst="rect">
            <a:avLst/>
          </a:prstGeom>
          <a:noFill/>
          <a:ln w="571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ADE29DC0-5F55-4C0F-9250-42464CEC0C31}"/>
                  </a:ext>
                </a:extLst>
              </p:cNvPr>
              <p:cNvSpPr/>
              <p:nvPr/>
            </p:nvSpPr>
            <p:spPr>
              <a:xfrm>
                <a:off x="5573737" y="1785332"/>
                <a:ext cx="5700815" cy="1569660"/>
              </a:xfrm>
              <a:prstGeom prst="rect">
                <a:avLst/>
              </a:prstGeom>
            </p:spPr>
            <p:txBody>
              <a:bodyPr wrap="square">
                <a:spAutoFit/>
              </a:bodyPr>
              <a:lstStyle/>
              <a:p>
                <a:pPr marL="457200" indent="-457200">
                  <a:buFont typeface="Wingdings" panose="05000000000000000000" pitchFamily="2" charset="2"/>
                  <a:buChar char="v"/>
                </a:pPr>
                <a:r>
                  <a:rPr lang="en-US" sz="3200" dirty="0"/>
                  <a:t>Find the vector </a:t>
                </a:r>
                <a14:m>
                  <m:oMath xmlns:m="http://schemas.openxmlformats.org/officeDocument/2006/math">
                    <m:r>
                      <a:rPr lang="en-US" sz="3200" b="0" i="1" smtClean="0">
                        <a:solidFill>
                          <a:srgbClr val="C00000"/>
                        </a:solidFill>
                        <a:latin typeface="Cambria Math" panose="02040503050406030204" pitchFamily="18" charset="0"/>
                      </a:rPr>
                      <m:t>𝑥</m:t>
                    </m:r>
                  </m:oMath>
                </a14:m>
                <a:r>
                  <a:rPr lang="en-US" sz="3200" dirty="0"/>
                  <a:t> that minimizes </a:t>
                </a:r>
                <a14:m>
                  <m:oMath xmlns:m="http://schemas.openxmlformats.org/officeDocument/2006/math">
                    <m:sSub>
                      <m:sSubPr>
                        <m:ctrlPr>
                          <a:rPr lang="en-US" sz="3200" b="0" i="1" smtClean="0">
                            <a:solidFill>
                              <a:srgbClr val="C00000"/>
                            </a:solidFill>
                            <a:latin typeface="Cambria Math" panose="02040503050406030204" pitchFamily="18" charset="0"/>
                          </a:rPr>
                        </m:ctrlPr>
                      </m:sSubPr>
                      <m:e>
                        <m:d>
                          <m:dPr>
                            <m:begChr m:val="‖"/>
                            <m:endChr m:val="‖"/>
                            <m:ctrlPr>
                              <a:rPr lang="en-US" sz="3200" b="0" i="1" smtClean="0">
                                <a:solidFill>
                                  <a:srgbClr val="C00000"/>
                                </a:solidFill>
                                <a:latin typeface="Cambria Math" panose="02040503050406030204" pitchFamily="18" charset="0"/>
                              </a:rPr>
                            </m:ctrlPr>
                          </m:dPr>
                          <m:e>
                            <m:r>
                              <a:rPr lang="en-US" sz="3200" b="0" i="1" smtClean="0">
                                <a:solidFill>
                                  <a:srgbClr val="C00000"/>
                                </a:solidFill>
                                <a:latin typeface="Cambria Math" panose="02040503050406030204" pitchFamily="18" charset="0"/>
                              </a:rPr>
                              <m:t>𝐴𝑥</m:t>
                            </m:r>
                            <m:r>
                              <a:rPr lang="en-US" sz="3200" b="0" i="1" smtClean="0">
                                <a:solidFill>
                                  <a:srgbClr val="C00000"/>
                                </a:solidFill>
                                <a:latin typeface="Cambria Math" panose="02040503050406030204" pitchFamily="18" charset="0"/>
                              </a:rPr>
                              <m:t>−</m:t>
                            </m:r>
                            <m:r>
                              <a:rPr lang="en-US" sz="3200" b="0" i="1" smtClean="0">
                                <a:solidFill>
                                  <a:srgbClr val="C00000"/>
                                </a:solidFill>
                                <a:latin typeface="Cambria Math" panose="02040503050406030204" pitchFamily="18" charset="0"/>
                              </a:rPr>
                              <m:t>𝑏</m:t>
                            </m:r>
                          </m:e>
                        </m:d>
                      </m:e>
                      <m:sub>
                        <m:r>
                          <a:rPr lang="en-US" sz="3200" b="0" i="1" smtClean="0">
                            <a:solidFill>
                              <a:srgbClr val="C00000"/>
                            </a:solidFill>
                            <a:latin typeface="Cambria Math" panose="02040503050406030204" pitchFamily="18" charset="0"/>
                          </a:rPr>
                          <m:t>2</m:t>
                        </m:r>
                      </m:sub>
                    </m:sSub>
                  </m:oMath>
                </a14:m>
                <a:endParaRPr lang="en-US" sz="3200" b="0" dirty="0">
                  <a:solidFill>
                    <a:srgbClr val="C00000"/>
                  </a:solidFill>
                </a:endParaRPr>
              </a:p>
              <a:p>
                <a:pPr marL="457200" indent="-457200">
                  <a:buFont typeface="Wingdings" panose="05000000000000000000" pitchFamily="2" charset="2"/>
                  <a:buChar char="v"/>
                </a:pPr>
                <a:r>
                  <a:rPr lang="en-US" sz="3200" dirty="0"/>
                  <a:t>“Least squares” optimization</a:t>
                </a:r>
              </a:p>
            </p:txBody>
          </p:sp>
        </mc:Choice>
        <mc:Fallback xmlns="">
          <p:sp>
            <p:nvSpPr>
              <p:cNvPr id="6" name="Rectangle 5">
                <a:extLst>
                  <a:ext uri="{FF2B5EF4-FFF2-40B4-BE49-F238E27FC236}">
                    <a16:creationId xmlns:a16="http://schemas.microsoft.com/office/drawing/2014/main" id="{ADE29DC0-5F55-4C0F-9250-42464CEC0C31}"/>
                  </a:ext>
                </a:extLst>
              </p:cNvPr>
              <p:cNvSpPr>
                <a:spLocks noRot="1" noChangeAspect="1" noMove="1" noResize="1" noEditPoints="1" noAdjustHandles="1" noChangeArrowheads="1" noChangeShapeType="1" noTextEdit="1"/>
              </p:cNvSpPr>
              <p:nvPr/>
            </p:nvSpPr>
            <p:spPr>
              <a:xfrm>
                <a:off x="5573737" y="1785332"/>
                <a:ext cx="5700815" cy="1569660"/>
              </a:xfrm>
              <a:prstGeom prst="rect">
                <a:avLst/>
              </a:prstGeom>
              <a:blipFill>
                <a:blip r:embed="rId2"/>
                <a:stretch>
                  <a:fillRect l="-2350" t="-4669" b="-120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E34C0BD3-17FA-4C89-B440-C5B1EB2729FE}"/>
                  </a:ext>
                </a:extLst>
              </p:cNvPr>
              <p:cNvSpPr/>
              <p:nvPr/>
            </p:nvSpPr>
            <p:spPr>
              <a:xfrm>
                <a:off x="305260" y="3156778"/>
                <a:ext cx="37459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solidFill>
                            <a:srgbClr val="C00000"/>
                          </a:solidFill>
                          <a:latin typeface="Cambria Math" panose="02040503050406030204" pitchFamily="18" charset="0"/>
                        </a:rPr>
                        <m:t>𝑛</m:t>
                      </m:r>
                    </m:oMath>
                  </m:oMathPara>
                </a14:m>
                <a:endParaRPr lang="en-US" dirty="0">
                  <a:solidFill>
                    <a:srgbClr val="C00000"/>
                  </a:solidFill>
                </a:endParaRPr>
              </a:p>
            </p:txBody>
          </p:sp>
        </mc:Choice>
        <mc:Fallback xmlns="">
          <p:sp>
            <p:nvSpPr>
              <p:cNvPr id="7" name="Rectangle 6">
                <a:extLst>
                  <a:ext uri="{FF2B5EF4-FFF2-40B4-BE49-F238E27FC236}">
                    <a16:creationId xmlns:a16="http://schemas.microsoft.com/office/drawing/2014/main" id="{E34C0BD3-17FA-4C89-B440-C5B1EB2729FE}"/>
                  </a:ext>
                </a:extLst>
              </p:cNvPr>
              <p:cNvSpPr>
                <a:spLocks noRot="1" noChangeAspect="1" noMove="1" noResize="1" noEditPoints="1" noAdjustHandles="1" noChangeArrowheads="1" noChangeShapeType="1" noTextEdit="1"/>
              </p:cNvSpPr>
              <p:nvPr/>
            </p:nvSpPr>
            <p:spPr>
              <a:xfrm>
                <a:off x="305260" y="3156778"/>
                <a:ext cx="374590"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1BE03EE9-5338-44CC-A0E3-C885075F2E77}"/>
                  </a:ext>
                </a:extLst>
              </p:cNvPr>
              <p:cNvSpPr/>
              <p:nvPr/>
            </p:nvSpPr>
            <p:spPr>
              <a:xfrm>
                <a:off x="1290260" y="4981577"/>
                <a:ext cx="399597"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b="0" i="1" smtClean="0">
                          <a:solidFill>
                            <a:srgbClr val="C00000"/>
                          </a:solidFill>
                          <a:latin typeface="Cambria Math" panose="02040503050406030204" pitchFamily="18" charset="0"/>
                        </a:rPr>
                        <m:t>𝑑</m:t>
                      </m:r>
                    </m:oMath>
                  </m:oMathPara>
                </a14:m>
                <a:endParaRPr lang="en-US" dirty="0">
                  <a:solidFill>
                    <a:srgbClr val="C00000"/>
                  </a:solidFill>
                </a:endParaRPr>
              </a:p>
            </p:txBody>
          </p:sp>
        </mc:Choice>
        <mc:Fallback xmlns="">
          <p:sp>
            <p:nvSpPr>
              <p:cNvPr id="8" name="Rectangle 7">
                <a:extLst>
                  <a:ext uri="{FF2B5EF4-FFF2-40B4-BE49-F238E27FC236}">
                    <a16:creationId xmlns:a16="http://schemas.microsoft.com/office/drawing/2014/main" id="{1BE03EE9-5338-44CC-A0E3-C885075F2E77}"/>
                  </a:ext>
                </a:extLst>
              </p:cNvPr>
              <p:cNvSpPr>
                <a:spLocks noRot="1" noChangeAspect="1" noMove="1" noResize="1" noEditPoints="1" noAdjustHandles="1" noChangeArrowheads="1" noChangeShapeType="1" noTextEdit="1"/>
              </p:cNvSpPr>
              <p:nvPr/>
            </p:nvSpPr>
            <p:spPr>
              <a:xfrm>
                <a:off x="1290260" y="4981577"/>
                <a:ext cx="399597" cy="400110"/>
              </a:xfrm>
              <a:prstGeom prst="rect">
                <a:avLst/>
              </a:prstGeom>
              <a:blipFill>
                <a:blip r:embed="rId4"/>
                <a:stretch>
                  <a:fillRect/>
                </a:stretch>
              </a:blipFill>
            </p:spPr>
            <p:txBody>
              <a:bodyPr/>
              <a:lstStyle/>
              <a:p>
                <a:r>
                  <a:rPr lang="en-US">
                    <a:noFill/>
                  </a:rPr>
                  <a:t> </a:t>
                </a:r>
              </a:p>
            </p:txBody>
          </p:sp>
        </mc:Fallback>
      </mc:AlternateContent>
      <p:sp>
        <p:nvSpPr>
          <p:cNvPr id="10" name="Rectangle 9">
            <a:extLst>
              <a:ext uri="{FF2B5EF4-FFF2-40B4-BE49-F238E27FC236}">
                <a16:creationId xmlns:a16="http://schemas.microsoft.com/office/drawing/2014/main" id="{369E2A8B-A49E-4FA9-B2FB-F51DC002BD82}"/>
              </a:ext>
            </a:extLst>
          </p:cNvPr>
          <p:cNvSpPr/>
          <p:nvPr/>
        </p:nvSpPr>
        <p:spPr>
          <a:xfrm>
            <a:off x="2601116" y="1825625"/>
            <a:ext cx="398585" cy="1489075"/>
          </a:xfrm>
          <a:prstGeom prst="rect">
            <a:avLst/>
          </a:prstGeom>
          <a:noFill/>
          <a:ln w="57150">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9853D185-B675-497D-BE00-CB16F72C7CBD}"/>
                  </a:ext>
                </a:extLst>
              </p:cNvPr>
              <p:cNvSpPr/>
              <p:nvPr/>
            </p:nvSpPr>
            <p:spPr>
              <a:xfrm>
                <a:off x="2171718" y="2410400"/>
                <a:ext cx="399597"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b="0" i="1" smtClean="0">
                          <a:solidFill>
                            <a:srgbClr val="C00000"/>
                          </a:solidFill>
                          <a:latin typeface="Cambria Math" panose="02040503050406030204" pitchFamily="18" charset="0"/>
                        </a:rPr>
                        <m:t>𝑑</m:t>
                      </m:r>
                    </m:oMath>
                  </m:oMathPara>
                </a14:m>
                <a:endParaRPr lang="en-US" dirty="0">
                  <a:solidFill>
                    <a:srgbClr val="C00000"/>
                  </a:solidFill>
                </a:endParaRPr>
              </a:p>
            </p:txBody>
          </p:sp>
        </mc:Choice>
        <mc:Fallback xmlns="">
          <p:sp>
            <p:nvSpPr>
              <p:cNvPr id="12" name="Rectangle 11">
                <a:extLst>
                  <a:ext uri="{FF2B5EF4-FFF2-40B4-BE49-F238E27FC236}">
                    <a16:creationId xmlns:a16="http://schemas.microsoft.com/office/drawing/2014/main" id="{9853D185-B675-497D-BE00-CB16F72C7CBD}"/>
                  </a:ext>
                </a:extLst>
              </p:cNvPr>
              <p:cNvSpPr>
                <a:spLocks noRot="1" noChangeAspect="1" noMove="1" noResize="1" noEditPoints="1" noAdjustHandles="1" noChangeArrowheads="1" noChangeShapeType="1" noTextEdit="1"/>
              </p:cNvSpPr>
              <p:nvPr/>
            </p:nvSpPr>
            <p:spPr>
              <a:xfrm>
                <a:off x="2171718" y="2410400"/>
                <a:ext cx="399597" cy="400110"/>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796109F9-E905-4D8E-A88E-B5A61C5E3DEB}"/>
                  </a:ext>
                </a:extLst>
              </p:cNvPr>
              <p:cNvSpPr/>
              <p:nvPr/>
            </p:nvSpPr>
            <p:spPr>
              <a:xfrm>
                <a:off x="2601116" y="3343246"/>
                <a:ext cx="385041"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b="0" i="1" smtClean="0">
                          <a:solidFill>
                            <a:srgbClr val="C00000"/>
                          </a:solidFill>
                          <a:latin typeface="Cambria Math" panose="02040503050406030204" pitchFamily="18" charset="0"/>
                        </a:rPr>
                        <m:t>1</m:t>
                      </m:r>
                    </m:oMath>
                  </m:oMathPara>
                </a14:m>
                <a:endParaRPr lang="en-US" dirty="0">
                  <a:solidFill>
                    <a:srgbClr val="C00000"/>
                  </a:solidFill>
                </a:endParaRPr>
              </a:p>
            </p:txBody>
          </p:sp>
        </mc:Choice>
        <mc:Fallback xmlns="">
          <p:sp>
            <p:nvSpPr>
              <p:cNvPr id="13" name="Rectangle 12">
                <a:extLst>
                  <a:ext uri="{FF2B5EF4-FFF2-40B4-BE49-F238E27FC236}">
                    <a16:creationId xmlns:a16="http://schemas.microsoft.com/office/drawing/2014/main" id="{796109F9-E905-4D8E-A88E-B5A61C5E3DEB}"/>
                  </a:ext>
                </a:extLst>
              </p:cNvPr>
              <p:cNvSpPr>
                <a:spLocks noRot="1" noChangeAspect="1" noMove="1" noResize="1" noEditPoints="1" noAdjustHandles="1" noChangeArrowheads="1" noChangeShapeType="1" noTextEdit="1"/>
              </p:cNvSpPr>
              <p:nvPr/>
            </p:nvSpPr>
            <p:spPr>
              <a:xfrm>
                <a:off x="2601116" y="3343246"/>
                <a:ext cx="385041" cy="400110"/>
              </a:xfrm>
              <a:prstGeom prst="rect">
                <a:avLst/>
              </a:prstGeom>
              <a:blipFill>
                <a:blip r:embed="rId6"/>
                <a:stretch>
                  <a:fillRect/>
                </a:stretch>
              </a:blipFill>
            </p:spPr>
            <p:txBody>
              <a:bodyPr/>
              <a:lstStyle/>
              <a:p>
                <a:r>
                  <a:rPr lang="en-US">
                    <a:noFill/>
                  </a:rPr>
                  <a:t> </a:t>
                </a:r>
              </a:p>
            </p:txBody>
          </p:sp>
        </mc:Fallback>
      </mc:AlternateContent>
      <p:sp>
        <p:nvSpPr>
          <p:cNvPr id="14" name="Rectangle 13">
            <a:extLst>
              <a:ext uri="{FF2B5EF4-FFF2-40B4-BE49-F238E27FC236}">
                <a16:creationId xmlns:a16="http://schemas.microsoft.com/office/drawing/2014/main" id="{CC35C082-1390-4713-91EF-C3B370952147}"/>
              </a:ext>
            </a:extLst>
          </p:cNvPr>
          <p:cNvSpPr/>
          <p:nvPr/>
        </p:nvSpPr>
        <p:spPr>
          <a:xfrm>
            <a:off x="3793298" y="1825624"/>
            <a:ext cx="398585" cy="3031638"/>
          </a:xfrm>
          <a:prstGeom prst="rect">
            <a:avLst/>
          </a:prstGeom>
          <a:noFill/>
          <a:ln w="571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881FFB1F-EF69-4C18-9B81-00543A9C6C1D}"/>
                  </a:ext>
                </a:extLst>
              </p:cNvPr>
              <p:cNvSpPr/>
              <p:nvPr/>
            </p:nvSpPr>
            <p:spPr>
              <a:xfrm>
                <a:off x="3327080" y="3156777"/>
                <a:ext cx="37459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solidFill>
                            <a:srgbClr val="C00000"/>
                          </a:solidFill>
                          <a:latin typeface="Cambria Math" panose="02040503050406030204" pitchFamily="18" charset="0"/>
                        </a:rPr>
                        <m:t>𝑛</m:t>
                      </m:r>
                    </m:oMath>
                  </m:oMathPara>
                </a14:m>
                <a:endParaRPr lang="en-US" dirty="0">
                  <a:solidFill>
                    <a:srgbClr val="C00000"/>
                  </a:solidFill>
                </a:endParaRPr>
              </a:p>
            </p:txBody>
          </p:sp>
        </mc:Choice>
        <mc:Fallback xmlns="">
          <p:sp>
            <p:nvSpPr>
              <p:cNvPr id="15" name="Rectangle 14">
                <a:extLst>
                  <a:ext uri="{FF2B5EF4-FFF2-40B4-BE49-F238E27FC236}">
                    <a16:creationId xmlns:a16="http://schemas.microsoft.com/office/drawing/2014/main" id="{881FFB1F-EF69-4C18-9B81-00543A9C6C1D}"/>
                  </a:ext>
                </a:extLst>
              </p:cNvPr>
              <p:cNvSpPr>
                <a:spLocks noRot="1" noChangeAspect="1" noMove="1" noResize="1" noEditPoints="1" noAdjustHandles="1" noChangeArrowheads="1" noChangeShapeType="1" noTextEdit="1"/>
              </p:cNvSpPr>
              <p:nvPr/>
            </p:nvSpPr>
            <p:spPr>
              <a:xfrm>
                <a:off x="3327080" y="3156777"/>
                <a:ext cx="374590"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A6FBD636-81EC-499D-B6CF-392BC7E22A2E}"/>
                  </a:ext>
                </a:extLst>
              </p:cNvPr>
              <p:cNvSpPr/>
              <p:nvPr/>
            </p:nvSpPr>
            <p:spPr>
              <a:xfrm>
                <a:off x="3806842" y="4981577"/>
                <a:ext cx="385041"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b="0" i="1" smtClean="0">
                          <a:solidFill>
                            <a:srgbClr val="C00000"/>
                          </a:solidFill>
                          <a:latin typeface="Cambria Math" panose="02040503050406030204" pitchFamily="18" charset="0"/>
                        </a:rPr>
                        <m:t>1</m:t>
                      </m:r>
                    </m:oMath>
                  </m:oMathPara>
                </a14:m>
                <a:endParaRPr lang="en-US" dirty="0">
                  <a:solidFill>
                    <a:srgbClr val="C00000"/>
                  </a:solidFill>
                </a:endParaRPr>
              </a:p>
            </p:txBody>
          </p:sp>
        </mc:Choice>
        <mc:Fallback xmlns="">
          <p:sp>
            <p:nvSpPr>
              <p:cNvPr id="16" name="Rectangle 15">
                <a:extLst>
                  <a:ext uri="{FF2B5EF4-FFF2-40B4-BE49-F238E27FC236}">
                    <a16:creationId xmlns:a16="http://schemas.microsoft.com/office/drawing/2014/main" id="{A6FBD636-81EC-499D-B6CF-392BC7E22A2E}"/>
                  </a:ext>
                </a:extLst>
              </p:cNvPr>
              <p:cNvSpPr>
                <a:spLocks noRot="1" noChangeAspect="1" noMove="1" noResize="1" noEditPoints="1" noAdjustHandles="1" noChangeArrowheads="1" noChangeShapeType="1" noTextEdit="1"/>
              </p:cNvSpPr>
              <p:nvPr/>
            </p:nvSpPr>
            <p:spPr>
              <a:xfrm>
                <a:off x="3806842" y="4981577"/>
                <a:ext cx="385041" cy="400110"/>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EFE4164B-232C-4B6F-A24D-7F47CF6A505B}"/>
                  </a:ext>
                </a:extLst>
              </p:cNvPr>
              <p:cNvSpPr/>
              <p:nvPr/>
            </p:nvSpPr>
            <p:spPr>
              <a:xfrm>
                <a:off x="3111316" y="2410400"/>
                <a:ext cx="43152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b="0" i="1" smtClean="0">
                          <a:solidFill>
                            <a:schemeClr val="tx1"/>
                          </a:solidFill>
                          <a:latin typeface="Cambria Math" panose="02040503050406030204" pitchFamily="18" charset="0"/>
                        </a:rPr>
                        <m:t>≈</m:t>
                      </m:r>
                    </m:oMath>
                  </m:oMathPara>
                </a14:m>
                <a:endParaRPr lang="en-US" dirty="0">
                  <a:solidFill>
                    <a:schemeClr val="tx1"/>
                  </a:solidFill>
                </a:endParaRPr>
              </a:p>
            </p:txBody>
          </p:sp>
        </mc:Choice>
        <mc:Fallback xmlns="">
          <p:sp>
            <p:nvSpPr>
              <p:cNvPr id="17" name="Rectangle 16">
                <a:extLst>
                  <a:ext uri="{FF2B5EF4-FFF2-40B4-BE49-F238E27FC236}">
                    <a16:creationId xmlns:a16="http://schemas.microsoft.com/office/drawing/2014/main" id="{EFE4164B-232C-4B6F-A24D-7F47CF6A505B}"/>
                  </a:ext>
                </a:extLst>
              </p:cNvPr>
              <p:cNvSpPr>
                <a:spLocks noRot="1" noChangeAspect="1" noMove="1" noResize="1" noEditPoints="1" noAdjustHandles="1" noChangeArrowheads="1" noChangeShapeType="1" noTextEdit="1"/>
              </p:cNvSpPr>
              <p:nvPr/>
            </p:nvSpPr>
            <p:spPr>
              <a:xfrm>
                <a:off x="3111316" y="2410400"/>
                <a:ext cx="431528" cy="400110"/>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Rectangle 19">
                <a:extLst>
                  <a:ext uri="{FF2B5EF4-FFF2-40B4-BE49-F238E27FC236}">
                    <a16:creationId xmlns:a16="http://schemas.microsoft.com/office/drawing/2014/main" id="{21DA1A76-C9D7-4D3C-8686-2A55FD5DEB05}"/>
                  </a:ext>
                </a:extLst>
              </p:cNvPr>
              <p:cNvSpPr/>
              <p:nvPr/>
            </p:nvSpPr>
            <p:spPr>
              <a:xfrm>
                <a:off x="1216681" y="3043745"/>
                <a:ext cx="541367"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i="1" smtClean="0">
                          <a:solidFill>
                            <a:srgbClr val="C00000"/>
                          </a:solidFill>
                          <a:latin typeface="Cambria Math" panose="02040503050406030204" pitchFamily="18" charset="0"/>
                        </a:rPr>
                        <m:t>𝐴</m:t>
                      </m:r>
                    </m:oMath>
                  </m:oMathPara>
                </a14:m>
                <a:endParaRPr lang="en-US" dirty="0">
                  <a:solidFill>
                    <a:srgbClr val="C00000"/>
                  </a:solidFill>
                </a:endParaRPr>
              </a:p>
            </p:txBody>
          </p:sp>
        </mc:Choice>
        <mc:Fallback xmlns="">
          <p:sp>
            <p:nvSpPr>
              <p:cNvPr id="20" name="Rectangle 19">
                <a:extLst>
                  <a:ext uri="{FF2B5EF4-FFF2-40B4-BE49-F238E27FC236}">
                    <a16:creationId xmlns:a16="http://schemas.microsoft.com/office/drawing/2014/main" id="{21DA1A76-C9D7-4D3C-8686-2A55FD5DEB05}"/>
                  </a:ext>
                </a:extLst>
              </p:cNvPr>
              <p:cNvSpPr>
                <a:spLocks noRot="1" noChangeAspect="1" noMove="1" noResize="1" noEditPoints="1" noAdjustHandles="1" noChangeArrowheads="1" noChangeShapeType="1" noTextEdit="1"/>
              </p:cNvSpPr>
              <p:nvPr/>
            </p:nvSpPr>
            <p:spPr>
              <a:xfrm>
                <a:off x="1216681" y="3043745"/>
                <a:ext cx="541367" cy="584775"/>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Rectangle 20">
                <a:extLst>
                  <a:ext uri="{FF2B5EF4-FFF2-40B4-BE49-F238E27FC236}">
                    <a16:creationId xmlns:a16="http://schemas.microsoft.com/office/drawing/2014/main" id="{96647609-DF3F-4297-B40D-B194368B791A}"/>
                  </a:ext>
                </a:extLst>
              </p:cNvPr>
              <p:cNvSpPr/>
              <p:nvPr/>
            </p:nvSpPr>
            <p:spPr>
              <a:xfrm>
                <a:off x="3738643" y="3050858"/>
                <a:ext cx="507896"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b="0" i="1" smtClean="0">
                          <a:solidFill>
                            <a:srgbClr val="C00000"/>
                          </a:solidFill>
                          <a:latin typeface="Cambria Math" panose="02040503050406030204" pitchFamily="18" charset="0"/>
                        </a:rPr>
                        <m:t>𝑏</m:t>
                      </m:r>
                    </m:oMath>
                  </m:oMathPara>
                </a14:m>
                <a:endParaRPr lang="en-US" dirty="0">
                  <a:solidFill>
                    <a:srgbClr val="C00000"/>
                  </a:solidFill>
                </a:endParaRPr>
              </a:p>
            </p:txBody>
          </p:sp>
        </mc:Choice>
        <mc:Fallback xmlns="">
          <p:sp>
            <p:nvSpPr>
              <p:cNvPr id="21" name="Rectangle 20">
                <a:extLst>
                  <a:ext uri="{FF2B5EF4-FFF2-40B4-BE49-F238E27FC236}">
                    <a16:creationId xmlns:a16="http://schemas.microsoft.com/office/drawing/2014/main" id="{96647609-DF3F-4297-B40D-B194368B791A}"/>
                  </a:ext>
                </a:extLst>
              </p:cNvPr>
              <p:cNvSpPr>
                <a:spLocks noRot="1" noChangeAspect="1" noMove="1" noResize="1" noEditPoints="1" noAdjustHandles="1" noChangeArrowheads="1" noChangeShapeType="1" noTextEdit="1"/>
              </p:cNvSpPr>
              <p:nvPr/>
            </p:nvSpPr>
            <p:spPr>
              <a:xfrm>
                <a:off x="3738643" y="3050858"/>
                <a:ext cx="507896" cy="584775"/>
              </a:xfrm>
              <a:prstGeom prst="rect">
                <a:avLst/>
              </a:prstGeom>
              <a:blipFill>
                <a:blip r:embed="rId11"/>
                <a:stretch>
                  <a:fillRect/>
                </a:stretch>
              </a:blipFill>
            </p:spPr>
            <p:txBody>
              <a:bodyPr/>
              <a:lstStyle/>
              <a:p>
                <a:r>
                  <a:rPr lang="en-US">
                    <a:noFill/>
                  </a:rPr>
                  <a:t> </a:t>
                </a:r>
              </a:p>
            </p:txBody>
          </p:sp>
        </mc:Fallback>
      </mc:AlternateContent>
      <p:pic>
        <p:nvPicPr>
          <p:cNvPr id="18" name="Picture 4" descr="Image result for linear regression">
            <a:extLst>
              <a:ext uri="{FF2B5EF4-FFF2-40B4-BE49-F238E27FC236}">
                <a16:creationId xmlns:a16="http://schemas.microsoft.com/office/drawing/2014/main" id="{7303F1F4-2F73-4BE7-8C6B-0CE3273537E0}"/>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580170" y="3612423"/>
            <a:ext cx="4008367" cy="2657722"/>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F803A7F9-D485-42F0-8136-98003ED28E53}"/>
                  </a:ext>
                </a:extLst>
              </p:cNvPr>
              <p:cNvSpPr/>
              <p:nvPr/>
            </p:nvSpPr>
            <p:spPr>
              <a:xfrm>
                <a:off x="2579439" y="2427111"/>
                <a:ext cx="46807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a:solidFill>
                            <a:srgbClr val="C00000"/>
                          </a:solidFill>
                          <a:latin typeface="Cambria Math" panose="02040503050406030204" pitchFamily="18" charset="0"/>
                        </a:rPr>
                        <m:t>𝑥</m:t>
                      </m:r>
                    </m:oMath>
                  </m:oMathPara>
                </a14:m>
                <a:endParaRPr lang="en-US" sz="2800" dirty="0"/>
              </a:p>
            </p:txBody>
          </p:sp>
        </mc:Choice>
        <mc:Fallback xmlns="">
          <p:sp>
            <p:nvSpPr>
              <p:cNvPr id="3" name="Rectangle 2">
                <a:extLst>
                  <a:ext uri="{FF2B5EF4-FFF2-40B4-BE49-F238E27FC236}">
                    <a16:creationId xmlns:a16="http://schemas.microsoft.com/office/drawing/2014/main" id="{F803A7F9-D485-42F0-8136-98003ED28E53}"/>
                  </a:ext>
                </a:extLst>
              </p:cNvPr>
              <p:cNvSpPr>
                <a:spLocks noRot="1" noChangeAspect="1" noMove="1" noResize="1" noEditPoints="1" noAdjustHandles="1" noChangeArrowheads="1" noChangeShapeType="1" noTextEdit="1"/>
              </p:cNvSpPr>
              <p:nvPr/>
            </p:nvSpPr>
            <p:spPr>
              <a:xfrm>
                <a:off x="2579439" y="2427111"/>
                <a:ext cx="468077" cy="523220"/>
              </a:xfrm>
              <a:prstGeom prst="rect">
                <a:avLst/>
              </a:prstGeom>
              <a:blipFill>
                <a:blip r:embed="rId1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65336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rgbClr val="C00000"/>
                </a:solidFill>
              </a:rPr>
              <a:t>Challenges</a:t>
            </a:r>
            <a:endParaRPr lang="en-US" dirty="0"/>
          </a:p>
        </p:txBody>
      </p:sp>
      <p:sp>
        <p:nvSpPr>
          <p:cNvPr id="6" name="Rectangle 5">
            <a:extLst>
              <a:ext uri="{FF2B5EF4-FFF2-40B4-BE49-F238E27FC236}">
                <a16:creationId xmlns:a16="http://schemas.microsoft.com/office/drawing/2014/main" id="{ADE29DC0-5F55-4C0F-9250-42464CEC0C31}"/>
              </a:ext>
            </a:extLst>
          </p:cNvPr>
          <p:cNvSpPr/>
          <p:nvPr/>
        </p:nvSpPr>
        <p:spPr>
          <a:xfrm>
            <a:off x="4567010" y="1690688"/>
            <a:ext cx="5700815" cy="584775"/>
          </a:xfrm>
          <a:prstGeom prst="rect">
            <a:avLst/>
          </a:prstGeom>
        </p:spPr>
        <p:txBody>
          <a:bodyPr wrap="square">
            <a:spAutoFit/>
          </a:bodyPr>
          <a:lstStyle/>
          <a:p>
            <a:pPr marL="457200" indent="-457200">
              <a:buFont typeface="Wingdings" panose="05000000000000000000" pitchFamily="2" charset="2"/>
              <a:buChar char="v"/>
            </a:pPr>
            <a:endParaRPr lang="en-US" sz="3200" dirty="0"/>
          </a:p>
        </p:txBody>
      </p:sp>
      <p:sp>
        <p:nvSpPr>
          <p:cNvPr id="14" name="Content Placeholder 2">
            <a:extLst>
              <a:ext uri="{FF2B5EF4-FFF2-40B4-BE49-F238E27FC236}">
                <a16:creationId xmlns:a16="http://schemas.microsoft.com/office/drawing/2014/main" id="{6184ADBC-43F1-4D97-B97D-67B7A2D5FD9A}"/>
              </a:ext>
            </a:extLst>
          </p:cNvPr>
          <p:cNvSpPr>
            <a:spLocks noGrp="1"/>
          </p:cNvSpPr>
          <p:nvPr>
            <p:ph idx="1"/>
          </p:nvPr>
        </p:nvSpPr>
        <p:spPr>
          <a:xfrm>
            <a:off x="2595881" y="1815465"/>
            <a:ext cx="2642834" cy="3216892"/>
          </a:xfrm>
        </p:spPr>
        <p:txBody>
          <a:bodyPr/>
          <a:lstStyle/>
          <a:p>
            <a:pPr marL="0" indent="0">
              <a:buNone/>
            </a:pPr>
            <a:r>
              <a:rPr lang="en-US" dirty="0"/>
              <a:t>-2  7  0 11  4 -8</a:t>
            </a:r>
          </a:p>
          <a:p>
            <a:pPr marL="0" indent="0">
              <a:buNone/>
            </a:pPr>
            <a:r>
              <a:rPr lang="en-US" dirty="0"/>
              <a:t>  3 13 2  8   6  2</a:t>
            </a:r>
          </a:p>
          <a:p>
            <a:pPr marL="0" indent="0">
              <a:buNone/>
            </a:pPr>
            <a:r>
              <a:rPr lang="en-US" dirty="0"/>
              <a:t>  1  4  0  -7  5  3</a:t>
            </a:r>
          </a:p>
          <a:p>
            <a:pPr marL="0" indent="0">
              <a:buNone/>
            </a:pPr>
            <a:r>
              <a:rPr lang="en-US" dirty="0"/>
              <a:t>  1 -1 -3 -2 -4 -6</a:t>
            </a:r>
          </a:p>
          <a:p>
            <a:pPr marL="0" indent="0">
              <a:buNone/>
            </a:pPr>
            <a:r>
              <a:rPr lang="en-US" dirty="0"/>
              <a:t> -1 -2 -1 0 -3  -1</a:t>
            </a:r>
          </a:p>
          <a:p>
            <a:pPr marL="0" indent="0">
              <a:buNone/>
            </a:pPr>
            <a:r>
              <a:rPr lang="en-US" dirty="0"/>
              <a:t>  2  4  1  0  11  1</a:t>
            </a:r>
          </a:p>
        </p:txBody>
      </p:sp>
      <p:sp>
        <p:nvSpPr>
          <p:cNvPr id="15" name="Rectangle 14">
            <a:extLst>
              <a:ext uri="{FF2B5EF4-FFF2-40B4-BE49-F238E27FC236}">
                <a16:creationId xmlns:a16="http://schemas.microsoft.com/office/drawing/2014/main" id="{EB9B33DF-1969-46FD-B598-EA08945E2382}"/>
              </a:ext>
            </a:extLst>
          </p:cNvPr>
          <p:cNvSpPr/>
          <p:nvPr/>
        </p:nvSpPr>
        <p:spPr>
          <a:xfrm>
            <a:off x="2595880" y="1815465"/>
            <a:ext cx="2541293" cy="3031638"/>
          </a:xfrm>
          <a:prstGeom prst="rect">
            <a:avLst/>
          </a:prstGeom>
          <a:noFill/>
          <a:ln w="571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9553BDE7-DC89-4CC6-8C89-13C129ACACA7}"/>
              </a:ext>
            </a:extLst>
          </p:cNvPr>
          <p:cNvSpPr/>
          <p:nvPr/>
        </p:nvSpPr>
        <p:spPr>
          <a:xfrm>
            <a:off x="568960" y="1815465"/>
            <a:ext cx="1859043" cy="725096"/>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2">
            <a:extLst>
              <a:ext uri="{FF2B5EF4-FFF2-40B4-BE49-F238E27FC236}">
                <a16:creationId xmlns:a16="http://schemas.microsoft.com/office/drawing/2014/main" id="{5AA81758-6328-4E88-9960-B61C732176C1}"/>
              </a:ext>
            </a:extLst>
          </p:cNvPr>
          <p:cNvSpPr txBox="1">
            <a:spLocks/>
          </p:cNvSpPr>
          <p:nvPr/>
        </p:nvSpPr>
        <p:spPr>
          <a:xfrm>
            <a:off x="5495868" y="899396"/>
            <a:ext cx="6371011" cy="560466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Wingdings" panose="05000000000000000000" pitchFamily="2" charset="2"/>
              <a:buChar char="v"/>
            </a:pPr>
            <a:r>
              <a:rPr lang="en-US" dirty="0"/>
              <a:t>Approach 1: Use smooth histogram </a:t>
            </a:r>
            <a:r>
              <a:rPr lang="en-US" dirty="0">
                <a:solidFill>
                  <a:srgbClr val="00B0F0"/>
                </a:solidFill>
              </a:rPr>
              <a:t>[BO07]</a:t>
            </a:r>
            <a:r>
              <a:rPr lang="en-US" dirty="0"/>
              <a:t> technique for sliding windows</a:t>
            </a:r>
          </a:p>
          <a:p>
            <a:pPr marL="457200" indent="-457200">
              <a:buFont typeface="Wingdings" panose="05000000000000000000" pitchFamily="2" charset="2"/>
              <a:buChar char="v"/>
            </a:pPr>
            <a:r>
              <a:rPr lang="en-US" dirty="0"/>
              <a:t>…</a:t>
            </a:r>
            <a:r>
              <a:rPr lang="en-US" dirty="0">
                <a:solidFill>
                  <a:srgbClr val="FF0000"/>
                </a:solidFill>
              </a:rPr>
              <a:t>Functions are not smooth</a:t>
            </a:r>
            <a:endParaRPr lang="en-US" dirty="0"/>
          </a:p>
          <a:p>
            <a:pPr marL="457200" indent="-457200">
              <a:buFont typeface="Wingdings" panose="05000000000000000000" pitchFamily="2" charset="2"/>
              <a:buChar char="v"/>
            </a:pPr>
            <a:r>
              <a:rPr lang="en-US" dirty="0"/>
              <a:t>Approach 2: Use sketching techniques for subspace embeddings</a:t>
            </a:r>
          </a:p>
          <a:p>
            <a:pPr marL="457200" indent="-457200">
              <a:buFont typeface="Wingdings" panose="05000000000000000000" pitchFamily="2" charset="2"/>
              <a:buChar char="v"/>
            </a:pPr>
            <a:r>
              <a:rPr lang="en-US" dirty="0"/>
              <a:t>…</a:t>
            </a:r>
            <a:r>
              <a:rPr lang="en-US" dirty="0">
                <a:solidFill>
                  <a:srgbClr val="FF0000"/>
                </a:solidFill>
              </a:rPr>
              <a:t>Cannot undue expirations from sliding window</a:t>
            </a: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CC2B4220-0CCF-4D1B-9A9E-FAA147009BEB}"/>
                  </a:ext>
                </a:extLst>
              </p:cNvPr>
              <p:cNvSpPr/>
              <p:nvPr/>
            </p:nvSpPr>
            <p:spPr>
              <a:xfrm>
                <a:off x="3617740" y="5418437"/>
                <a:ext cx="49757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a:solidFill>
                            <a:srgbClr val="C00000"/>
                          </a:solidFill>
                          <a:latin typeface="Cambria Math" panose="02040503050406030204" pitchFamily="18" charset="0"/>
                        </a:rPr>
                        <m:t>𝐴</m:t>
                      </m:r>
                    </m:oMath>
                  </m:oMathPara>
                </a14:m>
                <a:endParaRPr lang="en-US" sz="2800" dirty="0">
                  <a:solidFill>
                    <a:srgbClr val="C00000"/>
                  </a:solidFill>
                </a:endParaRPr>
              </a:p>
            </p:txBody>
          </p:sp>
        </mc:Choice>
        <mc:Fallback xmlns="">
          <p:sp>
            <p:nvSpPr>
              <p:cNvPr id="3" name="Rectangle 2">
                <a:extLst>
                  <a:ext uri="{FF2B5EF4-FFF2-40B4-BE49-F238E27FC236}">
                    <a16:creationId xmlns:a16="http://schemas.microsoft.com/office/drawing/2014/main" id="{CC2B4220-0CCF-4D1B-9A9E-FAA147009BEB}"/>
                  </a:ext>
                </a:extLst>
              </p:cNvPr>
              <p:cNvSpPr>
                <a:spLocks noRot="1" noChangeAspect="1" noMove="1" noResize="1" noEditPoints="1" noAdjustHandles="1" noChangeArrowheads="1" noChangeShapeType="1" noTextEdit="1"/>
              </p:cNvSpPr>
              <p:nvPr/>
            </p:nvSpPr>
            <p:spPr>
              <a:xfrm>
                <a:off x="3617740" y="5418437"/>
                <a:ext cx="497572" cy="523220"/>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103BE359-A6CE-404E-895B-395F96FC9A64}"/>
                  </a:ext>
                </a:extLst>
              </p:cNvPr>
              <p:cNvSpPr/>
              <p:nvPr/>
            </p:nvSpPr>
            <p:spPr>
              <a:xfrm>
                <a:off x="1250073" y="3062114"/>
                <a:ext cx="49802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b="0" i="1" smtClean="0">
                          <a:solidFill>
                            <a:srgbClr val="C00000"/>
                          </a:solidFill>
                          <a:latin typeface="Cambria Math" panose="02040503050406030204" pitchFamily="18" charset="0"/>
                        </a:rPr>
                        <m:t>𝑃</m:t>
                      </m:r>
                    </m:oMath>
                  </m:oMathPara>
                </a14:m>
                <a:endParaRPr lang="en-US" dirty="0">
                  <a:solidFill>
                    <a:srgbClr val="C00000"/>
                  </a:solidFill>
                </a:endParaRPr>
              </a:p>
            </p:txBody>
          </p:sp>
        </mc:Choice>
        <mc:Fallback xmlns="">
          <p:sp>
            <p:nvSpPr>
              <p:cNvPr id="10" name="Rectangle 9">
                <a:extLst>
                  <a:ext uri="{FF2B5EF4-FFF2-40B4-BE49-F238E27FC236}">
                    <a16:creationId xmlns:a16="http://schemas.microsoft.com/office/drawing/2014/main" id="{103BE359-A6CE-404E-895B-395F96FC9A64}"/>
                  </a:ext>
                </a:extLst>
              </p:cNvPr>
              <p:cNvSpPr>
                <a:spLocks noRot="1" noChangeAspect="1" noMove="1" noResize="1" noEditPoints="1" noAdjustHandles="1" noChangeArrowheads="1" noChangeShapeType="1" noTextEdit="1"/>
              </p:cNvSpPr>
              <p:nvPr/>
            </p:nvSpPr>
            <p:spPr>
              <a:xfrm>
                <a:off x="1250073" y="3062114"/>
                <a:ext cx="498020" cy="523220"/>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0372331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rgbClr val="C00000"/>
                </a:solidFill>
              </a:rPr>
              <a:t>Challenges</a:t>
            </a:r>
            <a:endParaRPr lang="en-US" dirty="0"/>
          </a:p>
        </p:txBody>
      </p:sp>
      <p:sp>
        <p:nvSpPr>
          <p:cNvPr id="6" name="Rectangle 5">
            <a:extLst>
              <a:ext uri="{FF2B5EF4-FFF2-40B4-BE49-F238E27FC236}">
                <a16:creationId xmlns:a16="http://schemas.microsoft.com/office/drawing/2014/main" id="{ADE29DC0-5F55-4C0F-9250-42464CEC0C31}"/>
              </a:ext>
            </a:extLst>
          </p:cNvPr>
          <p:cNvSpPr/>
          <p:nvPr/>
        </p:nvSpPr>
        <p:spPr>
          <a:xfrm>
            <a:off x="4567010" y="1690688"/>
            <a:ext cx="5700815" cy="584775"/>
          </a:xfrm>
          <a:prstGeom prst="rect">
            <a:avLst/>
          </a:prstGeom>
        </p:spPr>
        <p:txBody>
          <a:bodyPr wrap="square">
            <a:spAutoFit/>
          </a:bodyPr>
          <a:lstStyle/>
          <a:p>
            <a:pPr marL="457200" indent="-457200">
              <a:buFont typeface="Wingdings" panose="05000000000000000000" pitchFamily="2" charset="2"/>
              <a:buChar char="v"/>
            </a:pPr>
            <a:endParaRPr lang="en-US" sz="3200" dirty="0"/>
          </a:p>
        </p:txBody>
      </p:sp>
      <p:sp>
        <p:nvSpPr>
          <p:cNvPr id="14" name="Content Placeholder 2">
            <a:extLst>
              <a:ext uri="{FF2B5EF4-FFF2-40B4-BE49-F238E27FC236}">
                <a16:creationId xmlns:a16="http://schemas.microsoft.com/office/drawing/2014/main" id="{6184ADBC-43F1-4D97-B97D-67B7A2D5FD9A}"/>
              </a:ext>
            </a:extLst>
          </p:cNvPr>
          <p:cNvSpPr>
            <a:spLocks noGrp="1"/>
          </p:cNvSpPr>
          <p:nvPr>
            <p:ph idx="1"/>
          </p:nvPr>
        </p:nvSpPr>
        <p:spPr>
          <a:xfrm>
            <a:off x="2595881" y="1815464"/>
            <a:ext cx="2642834" cy="3772535"/>
          </a:xfrm>
        </p:spPr>
        <p:txBody>
          <a:bodyPr>
            <a:normAutofit/>
          </a:bodyPr>
          <a:lstStyle/>
          <a:p>
            <a:pPr marL="0" indent="0">
              <a:buNone/>
            </a:pPr>
            <a:r>
              <a:rPr lang="en-US" dirty="0"/>
              <a:t>-2  7  0 11  4 -8</a:t>
            </a:r>
          </a:p>
          <a:p>
            <a:pPr marL="0" indent="0">
              <a:buNone/>
            </a:pPr>
            <a:r>
              <a:rPr lang="en-US" dirty="0"/>
              <a:t>  3 13 2  8   6  2</a:t>
            </a:r>
          </a:p>
          <a:p>
            <a:pPr marL="0" indent="0">
              <a:buNone/>
            </a:pPr>
            <a:r>
              <a:rPr lang="en-US" dirty="0"/>
              <a:t>  1  4  0  -7  5  3</a:t>
            </a:r>
          </a:p>
          <a:p>
            <a:pPr marL="0" indent="0">
              <a:buNone/>
            </a:pPr>
            <a:r>
              <a:rPr lang="en-US" dirty="0"/>
              <a:t>  1 -1 -3 -2 -4 -6</a:t>
            </a:r>
          </a:p>
          <a:p>
            <a:pPr marL="0" indent="0">
              <a:buNone/>
            </a:pPr>
            <a:r>
              <a:rPr lang="en-US" dirty="0"/>
              <a:t> -1 -2 -1 0 -3  -1</a:t>
            </a:r>
          </a:p>
          <a:p>
            <a:pPr marL="0" indent="0">
              <a:buNone/>
            </a:pPr>
            <a:r>
              <a:rPr lang="en-US" dirty="0"/>
              <a:t>  2  4  1  0  11  1</a:t>
            </a:r>
          </a:p>
          <a:p>
            <a:pPr marL="0" indent="0">
              <a:buNone/>
            </a:pPr>
            <a:r>
              <a:rPr lang="en-US" dirty="0"/>
              <a:t> 5  0  4  1   0  -11</a:t>
            </a:r>
          </a:p>
        </p:txBody>
      </p:sp>
      <p:sp>
        <p:nvSpPr>
          <p:cNvPr id="15" name="Rectangle 14">
            <a:extLst>
              <a:ext uri="{FF2B5EF4-FFF2-40B4-BE49-F238E27FC236}">
                <a16:creationId xmlns:a16="http://schemas.microsoft.com/office/drawing/2014/main" id="{EB9B33DF-1969-46FD-B598-EA08945E2382}"/>
              </a:ext>
            </a:extLst>
          </p:cNvPr>
          <p:cNvSpPr/>
          <p:nvPr/>
        </p:nvSpPr>
        <p:spPr>
          <a:xfrm>
            <a:off x="2595881" y="2275463"/>
            <a:ext cx="2541293" cy="3031638"/>
          </a:xfrm>
          <a:prstGeom prst="rect">
            <a:avLst/>
          </a:prstGeom>
          <a:noFill/>
          <a:ln w="571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ontent Placeholder 2">
            <a:extLst>
              <a:ext uri="{FF2B5EF4-FFF2-40B4-BE49-F238E27FC236}">
                <a16:creationId xmlns:a16="http://schemas.microsoft.com/office/drawing/2014/main" id="{B3E2BF5F-8DEE-44D3-A8BC-97D6C96AEEB9}"/>
              </a:ext>
            </a:extLst>
          </p:cNvPr>
          <p:cNvSpPr txBox="1">
            <a:spLocks/>
          </p:cNvSpPr>
          <p:nvPr/>
        </p:nvSpPr>
        <p:spPr>
          <a:xfrm>
            <a:off x="5495868" y="899396"/>
            <a:ext cx="6371011" cy="560466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Wingdings" panose="05000000000000000000" pitchFamily="2" charset="2"/>
              <a:buChar char="v"/>
            </a:pPr>
            <a:r>
              <a:rPr lang="en-US" dirty="0"/>
              <a:t>Approach 1: Use smooth histogram </a:t>
            </a:r>
            <a:r>
              <a:rPr lang="en-US" dirty="0">
                <a:solidFill>
                  <a:srgbClr val="00B0F0"/>
                </a:solidFill>
              </a:rPr>
              <a:t>[BO07]</a:t>
            </a:r>
            <a:r>
              <a:rPr lang="en-US" dirty="0"/>
              <a:t> technique for sliding windows</a:t>
            </a:r>
          </a:p>
          <a:p>
            <a:pPr marL="457200" indent="-457200">
              <a:buFont typeface="Wingdings" panose="05000000000000000000" pitchFamily="2" charset="2"/>
              <a:buChar char="v"/>
            </a:pPr>
            <a:r>
              <a:rPr lang="en-US" dirty="0"/>
              <a:t>…</a:t>
            </a:r>
            <a:r>
              <a:rPr lang="en-US" dirty="0">
                <a:solidFill>
                  <a:srgbClr val="FF0000"/>
                </a:solidFill>
              </a:rPr>
              <a:t>Functions are not smooth</a:t>
            </a:r>
            <a:endParaRPr lang="en-US" dirty="0"/>
          </a:p>
          <a:p>
            <a:pPr marL="457200" indent="-457200">
              <a:buFont typeface="Wingdings" panose="05000000000000000000" pitchFamily="2" charset="2"/>
              <a:buChar char="v"/>
            </a:pPr>
            <a:r>
              <a:rPr lang="en-US" dirty="0"/>
              <a:t>Approach 2: Use sketching techniques for subspace embeddings</a:t>
            </a:r>
          </a:p>
          <a:p>
            <a:pPr marL="457200" indent="-457200">
              <a:buFont typeface="Wingdings" panose="05000000000000000000" pitchFamily="2" charset="2"/>
              <a:buChar char="v"/>
            </a:pPr>
            <a:r>
              <a:rPr lang="en-US" dirty="0"/>
              <a:t>…</a:t>
            </a:r>
            <a:r>
              <a:rPr lang="en-US" dirty="0">
                <a:solidFill>
                  <a:srgbClr val="FF0000"/>
                </a:solidFill>
              </a:rPr>
              <a:t>Cannot undue expirations from sliding window</a:t>
            </a:r>
          </a:p>
        </p:txBody>
      </p:sp>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524DF913-D64E-4113-B702-5C1BEB2A8CC3}"/>
                  </a:ext>
                </a:extLst>
              </p:cNvPr>
              <p:cNvSpPr/>
              <p:nvPr/>
            </p:nvSpPr>
            <p:spPr>
              <a:xfrm>
                <a:off x="3617740" y="5418437"/>
                <a:ext cx="49757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a:solidFill>
                            <a:srgbClr val="C00000"/>
                          </a:solidFill>
                          <a:latin typeface="Cambria Math" panose="02040503050406030204" pitchFamily="18" charset="0"/>
                        </a:rPr>
                        <m:t>𝐴</m:t>
                      </m:r>
                    </m:oMath>
                  </m:oMathPara>
                </a14:m>
                <a:endParaRPr lang="en-US" sz="2800" dirty="0">
                  <a:solidFill>
                    <a:srgbClr val="C00000"/>
                  </a:solidFill>
                </a:endParaRPr>
              </a:p>
            </p:txBody>
          </p:sp>
        </mc:Choice>
        <mc:Fallback xmlns="">
          <p:sp>
            <p:nvSpPr>
              <p:cNvPr id="11" name="Rectangle 10">
                <a:extLst>
                  <a:ext uri="{FF2B5EF4-FFF2-40B4-BE49-F238E27FC236}">
                    <a16:creationId xmlns:a16="http://schemas.microsoft.com/office/drawing/2014/main" id="{524DF913-D64E-4113-B702-5C1BEB2A8CC3}"/>
                  </a:ext>
                </a:extLst>
              </p:cNvPr>
              <p:cNvSpPr>
                <a:spLocks noRot="1" noChangeAspect="1" noMove="1" noResize="1" noEditPoints="1" noAdjustHandles="1" noChangeArrowheads="1" noChangeShapeType="1" noTextEdit="1"/>
              </p:cNvSpPr>
              <p:nvPr/>
            </p:nvSpPr>
            <p:spPr>
              <a:xfrm>
                <a:off x="3617740" y="5418437"/>
                <a:ext cx="497572" cy="523220"/>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94B98EBC-84C6-4594-BF74-B98EBDC8BFF1}"/>
                  </a:ext>
                </a:extLst>
              </p:cNvPr>
              <p:cNvSpPr/>
              <p:nvPr/>
            </p:nvSpPr>
            <p:spPr>
              <a:xfrm>
                <a:off x="1250073" y="3062114"/>
                <a:ext cx="49802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b="0" i="1" smtClean="0">
                          <a:solidFill>
                            <a:srgbClr val="C00000"/>
                          </a:solidFill>
                          <a:latin typeface="Cambria Math" panose="02040503050406030204" pitchFamily="18" charset="0"/>
                        </a:rPr>
                        <m:t>𝑃</m:t>
                      </m:r>
                    </m:oMath>
                  </m:oMathPara>
                </a14:m>
                <a:endParaRPr lang="en-US" dirty="0">
                  <a:solidFill>
                    <a:srgbClr val="C00000"/>
                  </a:solidFill>
                </a:endParaRPr>
              </a:p>
            </p:txBody>
          </p:sp>
        </mc:Choice>
        <mc:Fallback xmlns="">
          <p:sp>
            <p:nvSpPr>
              <p:cNvPr id="12" name="Rectangle 11">
                <a:extLst>
                  <a:ext uri="{FF2B5EF4-FFF2-40B4-BE49-F238E27FC236}">
                    <a16:creationId xmlns:a16="http://schemas.microsoft.com/office/drawing/2014/main" id="{94B98EBC-84C6-4594-BF74-B98EBDC8BFF1}"/>
                  </a:ext>
                </a:extLst>
              </p:cNvPr>
              <p:cNvSpPr>
                <a:spLocks noRot="1" noChangeAspect="1" noMove="1" noResize="1" noEditPoints="1" noAdjustHandles="1" noChangeArrowheads="1" noChangeShapeType="1" noTextEdit="1"/>
              </p:cNvSpPr>
              <p:nvPr/>
            </p:nvSpPr>
            <p:spPr>
              <a:xfrm>
                <a:off x="1250073" y="3062114"/>
                <a:ext cx="498020" cy="523220"/>
              </a:xfrm>
              <a:prstGeom prst="rect">
                <a:avLst/>
              </a:prstGeom>
              <a:blipFill>
                <a:blip r:embed="rId3"/>
                <a:stretch>
                  <a:fillRect/>
                </a:stretch>
              </a:blipFill>
            </p:spPr>
            <p:txBody>
              <a:bodyPr/>
              <a:lstStyle/>
              <a:p>
                <a:r>
                  <a:rPr lang="en-US">
                    <a:noFill/>
                  </a:rPr>
                  <a:t> </a:t>
                </a:r>
              </a:p>
            </p:txBody>
          </p:sp>
        </mc:Fallback>
      </mc:AlternateContent>
      <p:sp>
        <p:nvSpPr>
          <p:cNvPr id="13" name="Rectangle 12">
            <a:extLst>
              <a:ext uri="{FF2B5EF4-FFF2-40B4-BE49-F238E27FC236}">
                <a16:creationId xmlns:a16="http://schemas.microsoft.com/office/drawing/2014/main" id="{E3712138-D8CB-4040-9D48-94A2F48BE210}"/>
              </a:ext>
            </a:extLst>
          </p:cNvPr>
          <p:cNvSpPr/>
          <p:nvPr/>
        </p:nvSpPr>
        <p:spPr>
          <a:xfrm>
            <a:off x="569562" y="2275463"/>
            <a:ext cx="1859043" cy="725096"/>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4495678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rgbClr val="C00000"/>
                </a:solidFill>
              </a:rPr>
              <a:t>Challenges</a:t>
            </a:r>
            <a:endParaRPr lang="en-US" dirty="0"/>
          </a:p>
        </p:txBody>
      </p:sp>
      <p:sp>
        <p:nvSpPr>
          <p:cNvPr id="6" name="Rectangle 5">
            <a:extLst>
              <a:ext uri="{FF2B5EF4-FFF2-40B4-BE49-F238E27FC236}">
                <a16:creationId xmlns:a16="http://schemas.microsoft.com/office/drawing/2014/main" id="{ADE29DC0-5F55-4C0F-9250-42464CEC0C31}"/>
              </a:ext>
            </a:extLst>
          </p:cNvPr>
          <p:cNvSpPr/>
          <p:nvPr/>
        </p:nvSpPr>
        <p:spPr>
          <a:xfrm>
            <a:off x="4567010" y="1690688"/>
            <a:ext cx="5700815" cy="584775"/>
          </a:xfrm>
          <a:prstGeom prst="rect">
            <a:avLst/>
          </a:prstGeom>
        </p:spPr>
        <p:txBody>
          <a:bodyPr wrap="square">
            <a:spAutoFit/>
          </a:bodyPr>
          <a:lstStyle/>
          <a:p>
            <a:pPr marL="457200" indent="-457200">
              <a:buFont typeface="Wingdings" panose="05000000000000000000" pitchFamily="2" charset="2"/>
              <a:buChar char="v"/>
            </a:pPr>
            <a:endParaRPr lang="en-US" sz="3200" dirty="0"/>
          </a:p>
        </p:txBody>
      </p:sp>
      <p:sp>
        <p:nvSpPr>
          <p:cNvPr id="14" name="Content Placeholder 2">
            <a:extLst>
              <a:ext uri="{FF2B5EF4-FFF2-40B4-BE49-F238E27FC236}">
                <a16:creationId xmlns:a16="http://schemas.microsoft.com/office/drawing/2014/main" id="{6184ADBC-43F1-4D97-B97D-67B7A2D5FD9A}"/>
              </a:ext>
            </a:extLst>
          </p:cNvPr>
          <p:cNvSpPr>
            <a:spLocks noGrp="1"/>
          </p:cNvSpPr>
          <p:nvPr>
            <p:ph idx="1"/>
          </p:nvPr>
        </p:nvSpPr>
        <p:spPr>
          <a:xfrm>
            <a:off x="2595881" y="1815464"/>
            <a:ext cx="2642834" cy="3772535"/>
          </a:xfrm>
        </p:spPr>
        <p:txBody>
          <a:bodyPr>
            <a:normAutofit/>
          </a:bodyPr>
          <a:lstStyle/>
          <a:p>
            <a:pPr marL="0" indent="0">
              <a:buNone/>
            </a:pPr>
            <a:r>
              <a:rPr lang="en-US" dirty="0"/>
              <a:t>-2  7  0 11  4 -8</a:t>
            </a:r>
          </a:p>
          <a:p>
            <a:pPr marL="0" indent="0">
              <a:buNone/>
            </a:pPr>
            <a:r>
              <a:rPr lang="en-US" dirty="0"/>
              <a:t>  3 13 2  8   6  2</a:t>
            </a:r>
          </a:p>
          <a:p>
            <a:pPr marL="0" indent="0">
              <a:buNone/>
            </a:pPr>
            <a:r>
              <a:rPr lang="en-US" dirty="0"/>
              <a:t>  1  4  0  -7  5  3</a:t>
            </a:r>
          </a:p>
          <a:p>
            <a:pPr marL="0" indent="0">
              <a:buNone/>
            </a:pPr>
            <a:r>
              <a:rPr lang="en-US" dirty="0"/>
              <a:t>  1 -1 -3 -2 -4 -6</a:t>
            </a:r>
          </a:p>
          <a:p>
            <a:pPr marL="0" indent="0">
              <a:buNone/>
            </a:pPr>
            <a:r>
              <a:rPr lang="en-US" dirty="0"/>
              <a:t> -1 -2 -1 0 -3  -1</a:t>
            </a:r>
          </a:p>
          <a:p>
            <a:pPr marL="0" indent="0">
              <a:buNone/>
            </a:pPr>
            <a:r>
              <a:rPr lang="en-US" dirty="0"/>
              <a:t>  2  4  1  0  11  1</a:t>
            </a:r>
          </a:p>
          <a:p>
            <a:pPr marL="0" indent="0">
              <a:buNone/>
            </a:pPr>
            <a:r>
              <a:rPr lang="en-US" dirty="0"/>
              <a:t> 5  0  4  1   0  -11</a:t>
            </a:r>
          </a:p>
        </p:txBody>
      </p:sp>
      <p:sp>
        <p:nvSpPr>
          <p:cNvPr id="15" name="Rectangle 14">
            <a:extLst>
              <a:ext uri="{FF2B5EF4-FFF2-40B4-BE49-F238E27FC236}">
                <a16:creationId xmlns:a16="http://schemas.microsoft.com/office/drawing/2014/main" id="{EB9B33DF-1969-46FD-B598-EA08945E2382}"/>
              </a:ext>
            </a:extLst>
          </p:cNvPr>
          <p:cNvSpPr/>
          <p:nvPr/>
        </p:nvSpPr>
        <p:spPr>
          <a:xfrm>
            <a:off x="2595881" y="2275463"/>
            <a:ext cx="2541293" cy="3031638"/>
          </a:xfrm>
          <a:prstGeom prst="rect">
            <a:avLst/>
          </a:prstGeom>
          <a:noFill/>
          <a:ln w="571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Content Placeholder 2">
            <a:extLst>
              <a:ext uri="{FF2B5EF4-FFF2-40B4-BE49-F238E27FC236}">
                <a16:creationId xmlns:a16="http://schemas.microsoft.com/office/drawing/2014/main" id="{44EA89F7-B0A2-43CF-B3A3-F427CFB122CA}"/>
              </a:ext>
            </a:extLst>
          </p:cNvPr>
          <p:cNvSpPr txBox="1">
            <a:spLocks/>
          </p:cNvSpPr>
          <p:nvPr/>
        </p:nvSpPr>
        <p:spPr>
          <a:xfrm>
            <a:off x="5495868" y="899396"/>
            <a:ext cx="6371011" cy="560466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Wingdings" panose="05000000000000000000" pitchFamily="2" charset="2"/>
              <a:buChar char="v"/>
            </a:pPr>
            <a:r>
              <a:rPr lang="en-US" dirty="0"/>
              <a:t>Approach 1: Use smooth histogram </a:t>
            </a:r>
            <a:r>
              <a:rPr lang="en-US" dirty="0">
                <a:solidFill>
                  <a:srgbClr val="00B0F0"/>
                </a:solidFill>
              </a:rPr>
              <a:t>[BO07]</a:t>
            </a:r>
            <a:r>
              <a:rPr lang="en-US" dirty="0"/>
              <a:t> technique for sliding windows</a:t>
            </a:r>
          </a:p>
          <a:p>
            <a:pPr marL="457200" indent="-457200">
              <a:buFont typeface="Wingdings" panose="05000000000000000000" pitchFamily="2" charset="2"/>
              <a:buChar char="v"/>
            </a:pPr>
            <a:r>
              <a:rPr lang="en-US" dirty="0"/>
              <a:t>…</a:t>
            </a:r>
            <a:r>
              <a:rPr lang="en-US" dirty="0">
                <a:solidFill>
                  <a:srgbClr val="FF0000"/>
                </a:solidFill>
              </a:rPr>
              <a:t>Functions are not smooth</a:t>
            </a:r>
            <a:endParaRPr lang="en-US" dirty="0"/>
          </a:p>
          <a:p>
            <a:pPr marL="457200" indent="-457200">
              <a:buFont typeface="Wingdings" panose="05000000000000000000" pitchFamily="2" charset="2"/>
              <a:buChar char="v"/>
            </a:pPr>
            <a:r>
              <a:rPr lang="en-US" dirty="0"/>
              <a:t>Approach 2: Use sketching techniques for subspace embeddings</a:t>
            </a:r>
          </a:p>
          <a:p>
            <a:pPr marL="457200" indent="-457200">
              <a:buFont typeface="Wingdings" panose="05000000000000000000" pitchFamily="2" charset="2"/>
              <a:buChar char="v"/>
            </a:pPr>
            <a:r>
              <a:rPr lang="en-US" dirty="0"/>
              <a:t>…</a:t>
            </a:r>
            <a:r>
              <a:rPr lang="en-US" dirty="0">
                <a:solidFill>
                  <a:srgbClr val="FF0000"/>
                </a:solidFill>
              </a:rPr>
              <a:t>Cannot undue expirations from sliding window</a:t>
            </a:r>
          </a:p>
          <a:p>
            <a:pPr marL="457200" indent="-457200">
              <a:buFont typeface="Wingdings" panose="05000000000000000000" pitchFamily="2" charset="2"/>
              <a:buChar char="v"/>
            </a:pPr>
            <a:r>
              <a:rPr lang="en-US" dirty="0"/>
              <a:t>Approach 3: Use sampling techniques for data streams, e.g., sample rows that are </a:t>
            </a:r>
            <a:r>
              <a:rPr lang="en-US" dirty="0">
                <a:solidFill>
                  <a:srgbClr val="00B050"/>
                </a:solidFill>
              </a:rPr>
              <a:t>unique</a:t>
            </a:r>
          </a:p>
          <a:p>
            <a:pPr marL="457200" indent="-457200">
              <a:buFont typeface="Wingdings" panose="05000000000000000000" pitchFamily="2" charset="2"/>
              <a:buChar char="v"/>
            </a:pPr>
            <a:r>
              <a:rPr lang="en-US" dirty="0"/>
              <a:t>…</a:t>
            </a:r>
            <a:r>
              <a:rPr lang="en-US" dirty="0">
                <a:solidFill>
                  <a:srgbClr val="FF0000"/>
                </a:solidFill>
              </a:rPr>
              <a:t>Recent rows seem to be more important</a:t>
            </a:r>
            <a:endParaRPr lang="en-US" dirty="0"/>
          </a:p>
        </p:txBody>
      </p:sp>
      <p:sp>
        <p:nvSpPr>
          <p:cNvPr id="7" name="Rectangle 6">
            <a:extLst>
              <a:ext uri="{FF2B5EF4-FFF2-40B4-BE49-F238E27FC236}">
                <a16:creationId xmlns:a16="http://schemas.microsoft.com/office/drawing/2014/main" id="{9553BDE7-DC89-4CC6-8C89-13C129ACACA7}"/>
              </a:ext>
            </a:extLst>
          </p:cNvPr>
          <p:cNvSpPr/>
          <p:nvPr/>
        </p:nvSpPr>
        <p:spPr>
          <a:xfrm>
            <a:off x="569562" y="2275463"/>
            <a:ext cx="1859043" cy="725096"/>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8C35EBE4-0DE8-4257-835F-CE38FE0728C2}"/>
                  </a:ext>
                </a:extLst>
              </p:cNvPr>
              <p:cNvSpPr/>
              <p:nvPr/>
            </p:nvSpPr>
            <p:spPr>
              <a:xfrm>
                <a:off x="3617740" y="5418437"/>
                <a:ext cx="49757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a:solidFill>
                            <a:srgbClr val="C00000"/>
                          </a:solidFill>
                          <a:latin typeface="Cambria Math" panose="02040503050406030204" pitchFamily="18" charset="0"/>
                        </a:rPr>
                        <m:t>𝐴</m:t>
                      </m:r>
                    </m:oMath>
                  </m:oMathPara>
                </a14:m>
                <a:endParaRPr lang="en-US" sz="2800" dirty="0">
                  <a:solidFill>
                    <a:srgbClr val="C00000"/>
                  </a:solidFill>
                </a:endParaRPr>
              </a:p>
            </p:txBody>
          </p:sp>
        </mc:Choice>
        <mc:Fallback xmlns="">
          <p:sp>
            <p:nvSpPr>
              <p:cNvPr id="8" name="Rectangle 7">
                <a:extLst>
                  <a:ext uri="{FF2B5EF4-FFF2-40B4-BE49-F238E27FC236}">
                    <a16:creationId xmlns:a16="http://schemas.microsoft.com/office/drawing/2014/main" id="{8C35EBE4-0DE8-4257-835F-CE38FE0728C2}"/>
                  </a:ext>
                </a:extLst>
              </p:cNvPr>
              <p:cNvSpPr>
                <a:spLocks noRot="1" noChangeAspect="1" noMove="1" noResize="1" noEditPoints="1" noAdjustHandles="1" noChangeArrowheads="1" noChangeShapeType="1" noTextEdit="1"/>
              </p:cNvSpPr>
              <p:nvPr/>
            </p:nvSpPr>
            <p:spPr>
              <a:xfrm>
                <a:off x="3617740" y="5418437"/>
                <a:ext cx="497572" cy="523220"/>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6A345524-92AC-4B1B-908D-FE1B7985873D}"/>
                  </a:ext>
                </a:extLst>
              </p:cNvPr>
              <p:cNvSpPr/>
              <p:nvPr/>
            </p:nvSpPr>
            <p:spPr>
              <a:xfrm>
                <a:off x="1250073" y="3062114"/>
                <a:ext cx="49802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b="0" i="1" smtClean="0">
                          <a:solidFill>
                            <a:srgbClr val="C00000"/>
                          </a:solidFill>
                          <a:latin typeface="Cambria Math" panose="02040503050406030204" pitchFamily="18" charset="0"/>
                        </a:rPr>
                        <m:t>𝑃</m:t>
                      </m:r>
                    </m:oMath>
                  </m:oMathPara>
                </a14:m>
                <a:endParaRPr lang="en-US" dirty="0">
                  <a:solidFill>
                    <a:srgbClr val="C00000"/>
                  </a:solidFill>
                </a:endParaRPr>
              </a:p>
            </p:txBody>
          </p:sp>
        </mc:Choice>
        <mc:Fallback xmlns="">
          <p:sp>
            <p:nvSpPr>
              <p:cNvPr id="3" name="Rectangle 2">
                <a:extLst>
                  <a:ext uri="{FF2B5EF4-FFF2-40B4-BE49-F238E27FC236}">
                    <a16:creationId xmlns:a16="http://schemas.microsoft.com/office/drawing/2014/main" id="{6A345524-92AC-4B1B-908D-FE1B7985873D}"/>
                  </a:ext>
                </a:extLst>
              </p:cNvPr>
              <p:cNvSpPr>
                <a:spLocks noRot="1" noChangeAspect="1" noMove="1" noResize="1" noEditPoints="1" noAdjustHandles="1" noChangeArrowheads="1" noChangeShapeType="1" noTextEdit="1"/>
              </p:cNvSpPr>
              <p:nvPr/>
            </p:nvSpPr>
            <p:spPr>
              <a:xfrm>
                <a:off x="1250073" y="3062114"/>
                <a:ext cx="498020" cy="523220"/>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6774971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rgbClr val="C00000"/>
                </a:solidFill>
              </a:rPr>
              <a:t>Challenges</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a:xfrm>
                <a:off x="838200" y="1825625"/>
                <a:ext cx="6761085" cy="5032375"/>
              </a:xfrm>
            </p:spPr>
            <p:txBody>
              <a:bodyPr>
                <a:normAutofit/>
              </a:bodyPr>
              <a:lstStyle/>
              <a:p>
                <a:pPr marL="457200" indent="-457200">
                  <a:buClr>
                    <a:schemeClr val="tx1"/>
                  </a:buClr>
                  <a:buFont typeface="Wingdings" panose="05000000000000000000" pitchFamily="2" charset="2"/>
                  <a:buChar char="v"/>
                </a:pPr>
                <a14:m>
                  <m:oMath xmlns:m="http://schemas.openxmlformats.org/officeDocument/2006/math">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𝑟</m:t>
                        </m:r>
                      </m:e>
                      <m:sub>
                        <m:r>
                          <a:rPr lang="en-US" b="0" i="1" smtClean="0">
                            <a:solidFill>
                              <a:srgbClr val="C00000"/>
                            </a:solidFill>
                            <a:latin typeface="Cambria Math" panose="02040503050406030204" pitchFamily="18" charset="0"/>
                          </a:rPr>
                          <m:t>3</m:t>
                        </m:r>
                      </m:sub>
                    </m:sSub>
                  </m:oMath>
                </a14:m>
                <a:r>
                  <a:rPr lang="en-US" dirty="0"/>
                  <a:t> does not look important, so we do not sample </a:t>
                </a:r>
                <a14:m>
                  <m:oMath xmlns:m="http://schemas.openxmlformats.org/officeDocument/2006/math">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𝑟</m:t>
                        </m:r>
                      </m:e>
                      <m:sub>
                        <m:r>
                          <a:rPr lang="en-US" b="0" i="1" smtClean="0">
                            <a:solidFill>
                              <a:srgbClr val="C00000"/>
                            </a:solidFill>
                            <a:latin typeface="Cambria Math" panose="02040503050406030204" pitchFamily="18" charset="0"/>
                          </a:rPr>
                          <m:t>3</m:t>
                        </m:r>
                      </m:sub>
                    </m:sSub>
                  </m:oMath>
                </a14:m>
                <a:endParaRPr lang="en-US" dirty="0"/>
              </a:p>
            </p:txBody>
          </p:sp>
        </mc:Choice>
        <mc:Fallback xmlns="">
          <p:sp>
            <p:nvSpPr>
              <p:cNvPr id="3" name="Content Placeholder 2">
                <a:extLst>
                  <a:ext uri="{FF2B5EF4-FFF2-40B4-BE49-F238E27FC236}">
                    <a16:creationId xmlns:a16="http://schemas.microsoft.com/office/drawing/2014/main" id="{15255D49-9D60-44DD-910D-2EBD0529DEC9}"/>
                  </a:ext>
                </a:extLst>
              </p:cNvPr>
              <p:cNvSpPr>
                <a:spLocks noGrp="1" noRot="1" noChangeAspect="1" noMove="1" noResize="1" noEditPoints="1" noAdjustHandles="1" noChangeArrowheads="1" noChangeShapeType="1" noTextEdit="1"/>
              </p:cNvSpPr>
              <p:nvPr>
                <p:ph idx="1"/>
              </p:nvPr>
            </p:nvSpPr>
            <p:spPr>
              <a:xfrm>
                <a:off x="838200" y="1825625"/>
                <a:ext cx="6761085" cy="5032375"/>
              </a:xfrm>
              <a:blipFill>
                <a:blip r:embed="rId2"/>
                <a:stretch>
                  <a:fillRect t="-1937"/>
                </a:stretch>
              </a:blipFill>
            </p:spPr>
            <p:txBody>
              <a:bodyPr/>
              <a:lstStyle/>
              <a:p>
                <a:r>
                  <a:rPr lang="en-US">
                    <a:noFill/>
                  </a:rPr>
                  <a:t> </a:t>
                </a:r>
              </a:p>
            </p:txBody>
          </p:sp>
        </mc:Fallback>
      </mc:AlternateContent>
      <p:sp>
        <p:nvSpPr>
          <p:cNvPr id="6" name="Rectangle 5">
            <a:extLst>
              <a:ext uri="{FF2B5EF4-FFF2-40B4-BE49-F238E27FC236}">
                <a16:creationId xmlns:a16="http://schemas.microsoft.com/office/drawing/2014/main" id="{ADE29DC0-5F55-4C0F-9250-42464CEC0C31}"/>
              </a:ext>
            </a:extLst>
          </p:cNvPr>
          <p:cNvSpPr/>
          <p:nvPr/>
        </p:nvSpPr>
        <p:spPr>
          <a:xfrm>
            <a:off x="4842217" y="1825625"/>
            <a:ext cx="5700815" cy="584775"/>
          </a:xfrm>
          <a:prstGeom prst="rect">
            <a:avLst/>
          </a:prstGeom>
        </p:spPr>
        <p:txBody>
          <a:bodyPr wrap="square">
            <a:spAutoFit/>
          </a:bodyPr>
          <a:lstStyle/>
          <a:p>
            <a:pPr marL="457200" indent="-457200">
              <a:buFont typeface="Wingdings" panose="05000000000000000000" pitchFamily="2" charset="2"/>
              <a:buChar char="v"/>
            </a:pPr>
            <a:endParaRPr lang="en-US" sz="3200" dirty="0"/>
          </a:p>
        </p:txBody>
      </p:sp>
      <p:sp>
        <p:nvSpPr>
          <p:cNvPr id="11" name="Content Placeholder 2">
            <a:extLst>
              <a:ext uri="{FF2B5EF4-FFF2-40B4-BE49-F238E27FC236}">
                <a16:creationId xmlns:a16="http://schemas.microsoft.com/office/drawing/2014/main" id="{642259B8-4837-4AAE-AE14-08D287FA5E56}"/>
              </a:ext>
            </a:extLst>
          </p:cNvPr>
          <p:cNvSpPr txBox="1">
            <a:spLocks/>
          </p:cNvSpPr>
          <p:nvPr/>
        </p:nvSpPr>
        <p:spPr>
          <a:xfrm>
            <a:off x="8384221" y="1831328"/>
            <a:ext cx="3520736" cy="181611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1  3  5 -2  7  0 11  4 -8</a:t>
            </a:r>
          </a:p>
          <a:p>
            <a:pPr marL="0" indent="0">
              <a:buFont typeface="Arial" panose="020B0604020202020204" pitchFamily="34" charset="0"/>
              <a:buNone/>
            </a:pPr>
            <a:r>
              <a:rPr lang="en-US" dirty="0"/>
              <a:t>0  0  0  0  0  0   0  0 100</a:t>
            </a:r>
          </a:p>
          <a:p>
            <a:pPr marL="0" indent="0">
              <a:buNone/>
            </a:pPr>
            <a:r>
              <a:rPr lang="en-US" dirty="0"/>
              <a:t>0  0  0  0  0  0   0  0   1 </a:t>
            </a:r>
          </a:p>
        </p:txBody>
      </p:sp>
      <p:sp>
        <p:nvSpPr>
          <p:cNvPr id="7" name="Rectangle 6">
            <a:extLst>
              <a:ext uri="{FF2B5EF4-FFF2-40B4-BE49-F238E27FC236}">
                <a16:creationId xmlns:a16="http://schemas.microsoft.com/office/drawing/2014/main" id="{EC10E840-F829-4A16-AB74-829D89AE2005}"/>
              </a:ext>
            </a:extLst>
          </p:cNvPr>
          <p:cNvSpPr/>
          <p:nvPr/>
        </p:nvSpPr>
        <p:spPr>
          <a:xfrm>
            <a:off x="8384221" y="309806"/>
            <a:ext cx="3427565" cy="3031638"/>
          </a:xfrm>
          <a:prstGeom prst="rect">
            <a:avLst/>
          </a:prstGeom>
          <a:noFill/>
          <a:ln w="571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250545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rgbClr val="C00000"/>
                </a:solidFill>
              </a:rPr>
              <a:t>Challenges</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a:xfrm>
                <a:off x="838200" y="1825625"/>
                <a:ext cx="6761085" cy="5032375"/>
              </a:xfrm>
            </p:spPr>
            <p:txBody>
              <a:bodyPr>
                <a:normAutofit/>
              </a:bodyPr>
              <a:lstStyle/>
              <a:p>
                <a:pPr marL="457200" indent="-457200">
                  <a:buClr>
                    <a:schemeClr val="tx1"/>
                  </a:buClr>
                  <a:buFont typeface="Wingdings" panose="05000000000000000000" pitchFamily="2" charset="2"/>
                  <a:buChar char="v"/>
                </a:pPr>
                <a14:m>
                  <m:oMath xmlns:m="http://schemas.openxmlformats.org/officeDocument/2006/math">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𝑟</m:t>
                        </m:r>
                      </m:e>
                      <m:sub>
                        <m:r>
                          <a:rPr lang="en-US" b="0" i="1" smtClean="0">
                            <a:solidFill>
                              <a:srgbClr val="C00000"/>
                            </a:solidFill>
                            <a:latin typeface="Cambria Math" panose="02040503050406030204" pitchFamily="18" charset="0"/>
                          </a:rPr>
                          <m:t>3</m:t>
                        </m:r>
                      </m:sub>
                    </m:sSub>
                  </m:oMath>
                </a14:m>
                <a:r>
                  <a:rPr lang="en-US" dirty="0"/>
                  <a:t> does not look important, so we do not sample </a:t>
                </a:r>
                <a14:m>
                  <m:oMath xmlns:m="http://schemas.openxmlformats.org/officeDocument/2006/math">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𝑟</m:t>
                        </m:r>
                      </m:e>
                      <m:sub>
                        <m:r>
                          <a:rPr lang="en-US" b="0" i="1" smtClean="0">
                            <a:solidFill>
                              <a:srgbClr val="C00000"/>
                            </a:solidFill>
                            <a:latin typeface="Cambria Math" panose="02040503050406030204" pitchFamily="18" charset="0"/>
                          </a:rPr>
                          <m:t>3</m:t>
                        </m:r>
                      </m:sub>
                    </m:sSub>
                  </m:oMath>
                </a14:m>
                <a:endParaRPr lang="en-US" dirty="0"/>
              </a:p>
              <a:p>
                <a:pPr marL="457200" indent="-457200">
                  <a:buClr>
                    <a:schemeClr val="tx1"/>
                  </a:buClr>
                  <a:buFont typeface="Wingdings" panose="05000000000000000000" pitchFamily="2" charset="2"/>
                  <a:buChar char="v"/>
                </a:pPr>
                <a:r>
                  <a:rPr lang="en-US" dirty="0"/>
                  <a:t>Stream proceeds: All rows before </a:t>
                </a:r>
                <a14:m>
                  <m:oMath xmlns:m="http://schemas.openxmlformats.org/officeDocument/2006/math">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𝑟</m:t>
                        </m:r>
                      </m:e>
                      <m:sub>
                        <m:r>
                          <a:rPr lang="en-US" b="0" i="1" smtClean="0">
                            <a:solidFill>
                              <a:srgbClr val="C00000"/>
                            </a:solidFill>
                            <a:latin typeface="Cambria Math" panose="02040503050406030204" pitchFamily="18" charset="0"/>
                          </a:rPr>
                          <m:t>3</m:t>
                        </m:r>
                      </m:sub>
                    </m:sSub>
                  </m:oMath>
                </a14:m>
                <a:r>
                  <a:rPr lang="en-US" dirty="0"/>
                  <a:t> expire, new rows are all zeros</a:t>
                </a:r>
              </a:p>
              <a:p>
                <a:pPr marL="457200" indent="-457200">
                  <a:buFont typeface="Wingdings" panose="05000000000000000000" pitchFamily="2" charset="2"/>
                  <a:buChar char="v"/>
                </a:pPr>
                <a:r>
                  <a:rPr lang="en-US" dirty="0"/>
                  <a:t>Cannot possibly get approximation of </a:t>
                </a:r>
                <a14:m>
                  <m:oMath xmlns:m="http://schemas.openxmlformats.org/officeDocument/2006/math">
                    <m:r>
                      <a:rPr lang="en-US" i="1">
                        <a:solidFill>
                          <a:srgbClr val="C00000"/>
                        </a:solidFill>
                        <a:latin typeface="Cambria Math" panose="02040503050406030204" pitchFamily="18" charset="0"/>
                      </a:rPr>
                      <m:t>𝐴</m:t>
                    </m:r>
                  </m:oMath>
                </a14:m>
                <a:r>
                  <a:rPr lang="en-US" dirty="0"/>
                  <a:t> without storing </a:t>
                </a:r>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𝑟</m:t>
                        </m:r>
                      </m:e>
                      <m:sub>
                        <m:r>
                          <a:rPr lang="en-US" b="0" i="1" smtClean="0">
                            <a:solidFill>
                              <a:srgbClr val="C00000"/>
                            </a:solidFill>
                            <a:latin typeface="Cambria Math" panose="02040503050406030204" pitchFamily="18" charset="0"/>
                          </a:rPr>
                          <m:t>3</m:t>
                        </m:r>
                      </m:sub>
                    </m:sSub>
                  </m:oMath>
                </a14:m>
                <a:endParaRPr lang="en-US" dirty="0"/>
              </a:p>
              <a:p>
                <a:pPr marL="457200" indent="-457200">
                  <a:buFont typeface="Wingdings" panose="05000000000000000000" pitchFamily="2" charset="2"/>
                  <a:buChar char="v"/>
                </a:pPr>
                <a:r>
                  <a:rPr lang="en-US" dirty="0"/>
                  <a:t>This implies we should </a:t>
                </a:r>
                <a:r>
                  <a:rPr lang="en-US" i="1" dirty="0">
                    <a:solidFill>
                      <a:srgbClr val="7030A0"/>
                    </a:solidFill>
                  </a:rPr>
                  <a:t>always</a:t>
                </a:r>
                <a:r>
                  <a:rPr lang="en-US" i="1" dirty="0"/>
                  <a:t> </a:t>
                </a:r>
                <a:r>
                  <a:rPr lang="en-US" dirty="0"/>
                  <a:t>store the most recent row!</a:t>
                </a:r>
              </a:p>
              <a:p>
                <a:pPr marL="457200" indent="-457200">
                  <a:buFont typeface="Wingdings" panose="05000000000000000000" pitchFamily="2" charset="2"/>
                  <a:buChar char="v"/>
                </a:pPr>
                <a:r>
                  <a:rPr lang="en-US" dirty="0"/>
                  <a:t>Need a new sense of importance accounting for both </a:t>
                </a:r>
                <a:r>
                  <a:rPr lang="en-US" dirty="0">
                    <a:solidFill>
                      <a:srgbClr val="00B050"/>
                    </a:solidFill>
                  </a:rPr>
                  <a:t>uniqueness</a:t>
                </a:r>
                <a:r>
                  <a:rPr lang="en-US" dirty="0"/>
                  <a:t> AND </a:t>
                </a:r>
                <a:r>
                  <a:rPr lang="en-US" dirty="0">
                    <a:solidFill>
                      <a:srgbClr val="00B050"/>
                    </a:solidFill>
                  </a:rPr>
                  <a:t>recency</a:t>
                </a:r>
                <a:r>
                  <a:rPr lang="en-US" dirty="0"/>
                  <a:t> of a row</a:t>
                </a:r>
              </a:p>
              <a:p>
                <a:pPr marL="457200" indent="-457200">
                  <a:buClr>
                    <a:schemeClr val="tx1"/>
                  </a:buClr>
                  <a:buFont typeface="Wingdings" panose="05000000000000000000" pitchFamily="2" charset="2"/>
                  <a:buChar char="v"/>
                </a:pPr>
                <a:endParaRPr lang="en-US" dirty="0"/>
              </a:p>
            </p:txBody>
          </p:sp>
        </mc:Choice>
        <mc:Fallback xmlns="">
          <p:sp>
            <p:nvSpPr>
              <p:cNvPr id="3" name="Content Placeholder 2">
                <a:extLst>
                  <a:ext uri="{FF2B5EF4-FFF2-40B4-BE49-F238E27FC236}">
                    <a16:creationId xmlns:a16="http://schemas.microsoft.com/office/drawing/2014/main" id="{15255D49-9D60-44DD-910D-2EBD0529DEC9}"/>
                  </a:ext>
                </a:extLst>
              </p:cNvPr>
              <p:cNvSpPr>
                <a:spLocks noGrp="1" noRot="1" noChangeAspect="1" noMove="1" noResize="1" noEditPoints="1" noAdjustHandles="1" noChangeArrowheads="1" noChangeShapeType="1" noTextEdit="1"/>
              </p:cNvSpPr>
              <p:nvPr>
                <p:ph idx="1"/>
              </p:nvPr>
            </p:nvSpPr>
            <p:spPr>
              <a:xfrm>
                <a:off x="838200" y="1825625"/>
                <a:ext cx="6761085" cy="5032375"/>
              </a:xfrm>
              <a:blipFill>
                <a:blip r:embed="rId2"/>
                <a:stretch>
                  <a:fillRect l="-1623" t="-1937"/>
                </a:stretch>
              </a:blipFill>
            </p:spPr>
            <p:txBody>
              <a:bodyPr/>
              <a:lstStyle/>
              <a:p>
                <a:r>
                  <a:rPr lang="en-US">
                    <a:noFill/>
                  </a:rPr>
                  <a:t> </a:t>
                </a:r>
              </a:p>
            </p:txBody>
          </p:sp>
        </mc:Fallback>
      </mc:AlternateContent>
      <p:sp>
        <p:nvSpPr>
          <p:cNvPr id="6" name="Rectangle 5">
            <a:extLst>
              <a:ext uri="{FF2B5EF4-FFF2-40B4-BE49-F238E27FC236}">
                <a16:creationId xmlns:a16="http://schemas.microsoft.com/office/drawing/2014/main" id="{ADE29DC0-5F55-4C0F-9250-42464CEC0C31}"/>
              </a:ext>
            </a:extLst>
          </p:cNvPr>
          <p:cNvSpPr/>
          <p:nvPr/>
        </p:nvSpPr>
        <p:spPr>
          <a:xfrm>
            <a:off x="4842217" y="1825625"/>
            <a:ext cx="5700815" cy="584775"/>
          </a:xfrm>
          <a:prstGeom prst="rect">
            <a:avLst/>
          </a:prstGeom>
        </p:spPr>
        <p:txBody>
          <a:bodyPr wrap="square">
            <a:spAutoFit/>
          </a:bodyPr>
          <a:lstStyle/>
          <a:p>
            <a:pPr marL="457200" indent="-457200">
              <a:buFont typeface="Wingdings" panose="05000000000000000000" pitchFamily="2" charset="2"/>
              <a:buChar char="v"/>
            </a:pPr>
            <a:endParaRPr lang="en-US" sz="3200" dirty="0"/>
          </a:p>
        </p:txBody>
      </p:sp>
      <p:sp>
        <p:nvSpPr>
          <p:cNvPr id="11" name="Content Placeholder 2">
            <a:extLst>
              <a:ext uri="{FF2B5EF4-FFF2-40B4-BE49-F238E27FC236}">
                <a16:creationId xmlns:a16="http://schemas.microsoft.com/office/drawing/2014/main" id="{642259B8-4837-4AAE-AE14-08D287FA5E56}"/>
              </a:ext>
            </a:extLst>
          </p:cNvPr>
          <p:cNvSpPr txBox="1">
            <a:spLocks/>
          </p:cNvSpPr>
          <p:nvPr/>
        </p:nvSpPr>
        <p:spPr>
          <a:xfrm>
            <a:off x="8384221" y="1831328"/>
            <a:ext cx="3520736" cy="423782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1  3  5 -2  7  0 11  4 -8</a:t>
            </a:r>
          </a:p>
          <a:p>
            <a:pPr marL="0" indent="0">
              <a:buNone/>
            </a:pPr>
            <a:r>
              <a:rPr lang="en-US" dirty="0"/>
              <a:t>0  0  0  0  0  0   0  0 100</a:t>
            </a:r>
          </a:p>
          <a:p>
            <a:pPr marL="0" indent="0">
              <a:buNone/>
            </a:pPr>
            <a:r>
              <a:rPr lang="en-US" dirty="0"/>
              <a:t>0  0  0  0  0  0   0  0   1 </a:t>
            </a:r>
          </a:p>
          <a:p>
            <a:pPr marL="0" indent="0">
              <a:buNone/>
            </a:pPr>
            <a:r>
              <a:rPr lang="en-US" dirty="0"/>
              <a:t>0  0  0  0  0  0   0  0   0</a:t>
            </a:r>
          </a:p>
          <a:p>
            <a:pPr marL="0" indent="0">
              <a:buNone/>
            </a:pPr>
            <a:r>
              <a:rPr lang="en-US" dirty="0"/>
              <a:t>0  0  0  0  0  0   0  0   0</a:t>
            </a:r>
          </a:p>
          <a:p>
            <a:pPr marL="0" indent="0">
              <a:buNone/>
            </a:pPr>
            <a:r>
              <a:rPr lang="en-US" dirty="0"/>
              <a:t>0  0  0  0  0  0   0  0   0</a:t>
            </a:r>
          </a:p>
          <a:p>
            <a:pPr marL="0" indent="0">
              <a:buNone/>
            </a:pPr>
            <a:r>
              <a:rPr lang="en-US" dirty="0"/>
              <a:t>0  0  0  0  0  0   0  0   0</a:t>
            </a:r>
          </a:p>
          <a:p>
            <a:pPr marL="0" indent="0">
              <a:buNone/>
            </a:pPr>
            <a:r>
              <a:rPr lang="en-US" dirty="0"/>
              <a:t>0  0  0  0  0  0   0  0   0</a:t>
            </a:r>
          </a:p>
        </p:txBody>
      </p:sp>
      <p:sp>
        <p:nvSpPr>
          <p:cNvPr id="12" name="Rectangle 11">
            <a:extLst>
              <a:ext uri="{FF2B5EF4-FFF2-40B4-BE49-F238E27FC236}">
                <a16:creationId xmlns:a16="http://schemas.microsoft.com/office/drawing/2014/main" id="{BF30FFA6-E6F2-4FCD-BE3B-024993ECCF95}"/>
              </a:ext>
            </a:extLst>
          </p:cNvPr>
          <p:cNvSpPr/>
          <p:nvPr/>
        </p:nvSpPr>
        <p:spPr>
          <a:xfrm>
            <a:off x="8384220" y="2825993"/>
            <a:ext cx="3427565" cy="3031638"/>
          </a:xfrm>
          <a:prstGeom prst="rect">
            <a:avLst/>
          </a:prstGeom>
          <a:noFill/>
          <a:ln w="571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463678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5BC883C-A139-4EE7-8DEF-96BDA1A8EC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6436" y="653143"/>
            <a:ext cx="1573636" cy="1047119"/>
          </a:xfrm>
          <a:prstGeom prst="rect">
            <a:avLst/>
          </a:prstGeom>
        </p:spPr>
      </p:pic>
      <p:pic>
        <p:nvPicPr>
          <p:cNvPr id="8" name="Picture 7">
            <a:extLst>
              <a:ext uri="{FF2B5EF4-FFF2-40B4-BE49-F238E27FC236}">
                <a16:creationId xmlns:a16="http://schemas.microsoft.com/office/drawing/2014/main" id="{465F81A8-CF42-49A2-838C-BC7B9ACE04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3647" y="2609998"/>
            <a:ext cx="1446425" cy="1395799"/>
          </a:xfrm>
          <a:prstGeom prst="rect">
            <a:avLst/>
          </a:prstGeom>
        </p:spPr>
      </p:pic>
      <p:sp>
        <p:nvSpPr>
          <p:cNvPr id="14" name="TextBox 13">
            <a:extLst>
              <a:ext uri="{FF2B5EF4-FFF2-40B4-BE49-F238E27FC236}">
                <a16:creationId xmlns:a16="http://schemas.microsoft.com/office/drawing/2014/main" id="{37719C08-2CD0-4022-A054-1C279B98C72B}"/>
              </a:ext>
            </a:extLst>
          </p:cNvPr>
          <p:cNvSpPr txBox="1"/>
          <p:nvPr/>
        </p:nvSpPr>
        <p:spPr>
          <a:xfrm>
            <a:off x="4538662" y="1033059"/>
            <a:ext cx="3114675" cy="523562"/>
          </a:xfrm>
          <a:prstGeom prst="rect">
            <a:avLst/>
          </a:prstGeom>
          <a:noFill/>
        </p:spPr>
        <p:txBody>
          <a:bodyPr wrap="square" rtlCol="0">
            <a:spAutoFit/>
          </a:bodyPr>
          <a:lstStyle/>
          <a:p>
            <a:r>
              <a:rPr lang="en-US" sz="2800" dirty="0"/>
              <a:t>Vladimir Braverman</a:t>
            </a:r>
          </a:p>
        </p:txBody>
      </p:sp>
      <p:sp>
        <p:nvSpPr>
          <p:cNvPr id="15" name="TextBox 14">
            <a:extLst>
              <a:ext uri="{FF2B5EF4-FFF2-40B4-BE49-F238E27FC236}">
                <a16:creationId xmlns:a16="http://schemas.microsoft.com/office/drawing/2014/main" id="{A4AFDF8D-4EF2-4BCE-BE42-34C183118CF7}"/>
              </a:ext>
            </a:extLst>
          </p:cNvPr>
          <p:cNvSpPr txBox="1"/>
          <p:nvPr/>
        </p:nvSpPr>
        <p:spPr>
          <a:xfrm>
            <a:off x="5000633" y="3281387"/>
            <a:ext cx="2519363" cy="523562"/>
          </a:xfrm>
          <a:prstGeom prst="rect">
            <a:avLst/>
          </a:prstGeom>
          <a:noFill/>
        </p:spPr>
        <p:txBody>
          <a:bodyPr wrap="square" rtlCol="0">
            <a:spAutoFit/>
          </a:bodyPr>
          <a:lstStyle/>
          <a:p>
            <a:r>
              <a:rPr lang="en-US" sz="2800" dirty="0"/>
              <a:t>Petros </a:t>
            </a:r>
            <a:r>
              <a:rPr lang="en-US" sz="2800" dirty="0" err="1"/>
              <a:t>Drineas</a:t>
            </a:r>
            <a:endParaRPr lang="en-US" sz="2800" dirty="0"/>
          </a:p>
        </p:txBody>
      </p:sp>
      <p:pic>
        <p:nvPicPr>
          <p:cNvPr id="2052" name="Picture 4" descr="Image result for johns hopkins logo">
            <a:extLst>
              <a:ext uri="{FF2B5EF4-FFF2-40B4-BE49-F238E27FC236}">
                <a16:creationId xmlns:a16="http://schemas.microsoft.com/office/drawing/2014/main" id="{8A97FFDE-138C-451E-8BB5-FFBDF5F0FA5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15427" y="364210"/>
            <a:ext cx="2667000" cy="171450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a:extLst>
              <a:ext uri="{FF2B5EF4-FFF2-40B4-BE49-F238E27FC236}">
                <a16:creationId xmlns:a16="http://schemas.microsoft.com/office/drawing/2014/main" id="{152B561E-15B7-49BB-B4E5-1A67CFB458C9}"/>
              </a:ext>
            </a:extLst>
          </p:cNvPr>
          <p:cNvPicPr>
            <a:picLocks noChangeAspect="1" noChangeArrowheads="1"/>
          </p:cNvPicPr>
          <p:nvPr/>
        </p:nvPicPr>
        <p:blipFill>
          <a:blip r:embed="rId5" cstate="print"/>
          <a:srcRect/>
          <a:stretch>
            <a:fillRect/>
          </a:stretch>
        </p:blipFill>
        <p:spPr bwMode="auto">
          <a:xfrm>
            <a:off x="9190446" y="2972386"/>
            <a:ext cx="2705100" cy="952500"/>
          </a:xfrm>
          <a:prstGeom prst="rect">
            <a:avLst/>
          </a:prstGeom>
          <a:noFill/>
          <a:ln w="9525">
            <a:noFill/>
            <a:miter lim="800000"/>
            <a:headEnd/>
            <a:tailEnd/>
          </a:ln>
        </p:spPr>
      </p:pic>
      <p:sp>
        <p:nvSpPr>
          <p:cNvPr id="22" name="TextBox 21">
            <a:extLst>
              <a:ext uri="{FF2B5EF4-FFF2-40B4-BE49-F238E27FC236}">
                <a16:creationId xmlns:a16="http://schemas.microsoft.com/office/drawing/2014/main" id="{CD44B073-3A34-485A-B2BE-9C1D6430E470}"/>
              </a:ext>
            </a:extLst>
          </p:cNvPr>
          <p:cNvSpPr txBox="1"/>
          <p:nvPr/>
        </p:nvSpPr>
        <p:spPr>
          <a:xfrm>
            <a:off x="4814897" y="5563160"/>
            <a:ext cx="2705099" cy="523220"/>
          </a:xfrm>
          <a:prstGeom prst="rect">
            <a:avLst/>
          </a:prstGeom>
          <a:noFill/>
        </p:spPr>
        <p:txBody>
          <a:bodyPr wrap="square" rtlCol="0">
            <a:spAutoFit/>
          </a:bodyPr>
          <a:lstStyle/>
          <a:p>
            <a:r>
              <a:rPr lang="en-US" sz="2800" dirty="0"/>
              <a:t>Cameron </a:t>
            </a:r>
            <a:r>
              <a:rPr lang="en-US" sz="2800" dirty="0" err="1"/>
              <a:t>Musco</a:t>
            </a:r>
            <a:endParaRPr lang="en-US" sz="2800" dirty="0"/>
          </a:p>
        </p:txBody>
      </p:sp>
      <p:pic>
        <p:nvPicPr>
          <p:cNvPr id="1026" name="Picture 2" descr="New UMass Amherst Poll Looks at Impact of Trump and Media on ...">
            <a:extLst>
              <a:ext uri="{FF2B5EF4-FFF2-40B4-BE49-F238E27FC236}">
                <a16:creationId xmlns:a16="http://schemas.microsoft.com/office/drawing/2014/main" id="{5482494C-0123-45DF-A611-09BDBABF977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15427" y="4818562"/>
            <a:ext cx="2638425" cy="17145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A person standing in front of a building&#10;&#10;Description automatically generated">
            <a:extLst>
              <a:ext uri="{FF2B5EF4-FFF2-40B4-BE49-F238E27FC236}">
                <a16:creationId xmlns:a16="http://schemas.microsoft.com/office/drawing/2014/main" id="{ADFF40E4-5E93-419E-99E4-ACDC4BB98B4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53647" y="4915534"/>
            <a:ext cx="1446425" cy="1520556"/>
          </a:xfrm>
          <a:prstGeom prst="rect">
            <a:avLst/>
          </a:prstGeom>
        </p:spPr>
      </p:pic>
    </p:spTree>
    <p:extLst>
      <p:ext uri="{BB962C8B-B14F-4D97-AF65-F5344CB8AC3E}">
        <p14:creationId xmlns:p14="http://schemas.microsoft.com/office/powerpoint/2010/main" val="25595382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rgbClr val="C00000"/>
                </a:solidFill>
              </a:rPr>
              <a:t>Leverage Scores</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a:xfrm>
                <a:off x="838200" y="1825625"/>
                <a:ext cx="10515600" cy="1454637"/>
              </a:xfrm>
            </p:spPr>
            <p:txBody>
              <a:bodyPr>
                <a:normAutofit/>
              </a:bodyPr>
              <a:lstStyle/>
              <a:p>
                <a:pPr marL="457200" indent="-457200">
                  <a:buFont typeface="Wingdings" panose="05000000000000000000" pitchFamily="2" charset="2"/>
                  <a:buChar char="v"/>
                </a:pPr>
                <a:r>
                  <a:rPr lang="en-US" dirty="0"/>
                  <a:t>Intuition: how </a:t>
                </a:r>
                <a:r>
                  <a:rPr lang="en-US" dirty="0">
                    <a:solidFill>
                      <a:srgbClr val="00B050"/>
                    </a:solidFill>
                  </a:rPr>
                  <a:t>unique</a:t>
                </a:r>
                <a:r>
                  <a:rPr lang="en-US" dirty="0"/>
                  <a:t> a row is (recall importance sampling)</a:t>
                </a:r>
              </a:p>
              <a:p>
                <a:pPr marL="457200" indent="-457200">
                  <a:buFont typeface="Wingdings" panose="05000000000000000000" pitchFamily="2" charset="2"/>
                  <a:buChar char="v"/>
                </a:pPr>
                <a14:m>
                  <m:oMath xmlns:m="http://schemas.openxmlformats.org/officeDocument/2006/math">
                    <m:r>
                      <a:rPr lang="en-US" b="0" i="1" smtClean="0">
                        <a:solidFill>
                          <a:schemeClr val="tx1"/>
                        </a:solidFill>
                        <a:latin typeface="Cambria Math" panose="02040503050406030204" pitchFamily="18" charset="0"/>
                      </a:rPr>
                      <m:t> </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ℓ</m:t>
                        </m:r>
                      </m:e>
                      <m:sub>
                        <m:r>
                          <a:rPr lang="en-US" i="1">
                            <a:solidFill>
                              <a:srgbClr val="C00000"/>
                            </a:solidFill>
                            <a:latin typeface="Cambria Math" panose="02040503050406030204" pitchFamily="18" charset="0"/>
                          </a:rPr>
                          <m:t>𝑖</m:t>
                        </m:r>
                      </m:sub>
                    </m:sSub>
                    <m:r>
                      <a:rPr lang="en-US" i="1">
                        <a:solidFill>
                          <a:srgbClr val="C00000"/>
                        </a:solidFill>
                        <a:latin typeface="Cambria Math" panose="02040503050406030204" pitchFamily="18" charset="0"/>
                      </a:rPr>
                      <m:t>=</m:t>
                    </m:r>
                    <m:func>
                      <m:funcPr>
                        <m:ctrlPr>
                          <a:rPr lang="en-US" i="1">
                            <a:solidFill>
                              <a:srgbClr val="C00000"/>
                            </a:solidFill>
                            <a:latin typeface="Cambria Math" panose="02040503050406030204" pitchFamily="18" charset="0"/>
                          </a:rPr>
                        </m:ctrlPr>
                      </m:funcPr>
                      <m:fName>
                        <m:r>
                          <m:rPr>
                            <m:sty m:val="p"/>
                          </m:rPr>
                          <a:rPr lang="en-US">
                            <a:solidFill>
                              <a:srgbClr val="C00000"/>
                            </a:solidFill>
                            <a:latin typeface="Cambria Math" panose="02040503050406030204" pitchFamily="18" charset="0"/>
                          </a:rPr>
                          <m:t>max</m:t>
                        </m:r>
                      </m:fName>
                      <m:e>
                        <m:f>
                          <m:fPr>
                            <m:ctrlPr>
                              <a:rPr lang="en-US" i="1">
                                <a:solidFill>
                                  <a:srgbClr val="C00000"/>
                                </a:solidFill>
                                <a:latin typeface="Cambria Math" panose="02040503050406030204" pitchFamily="18" charset="0"/>
                              </a:rPr>
                            </m:ctrlPr>
                          </m:fPr>
                          <m:num>
                            <m:sSup>
                              <m:sSupPr>
                                <m:ctrlPr>
                                  <a:rPr lang="en-US" i="1">
                                    <a:solidFill>
                                      <a:srgbClr val="C00000"/>
                                    </a:solidFill>
                                    <a:latin typeface="Cambria Math" panose="02040503050406030204" pitchFamily="18" charset="0"/>
                                  </a:rPr>
                                </m:ctrlPr>
                              </m:sSupPr>
                              <m:e>
                                <m:d>
                                  <m:dPr>
                                    <m:begChr m:val="⟨"/>
                                    <m:endChr m:val="⟩"/>
                                    <m:ctrlPr>
                                      <a:rPr lang="en-US" i="1">
                                        <a:solidFill>
                                          <a:srgbClr val="C00000"/>
                                        </a:solidFill>
                                        <a:latin typeface="Cambria Math" panose="02040503050406030204" pitchFamily="18" charset="0"/>
                                      </a:rPr>
                                    </m:ctrlPr>
                                  </m:dPr>
                                  <m:e>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𝑎</m:t>
                                        </m:r>
                                      </m:e>
                                      <m:sub>
                                        <m:r>
                                          <a:rPr lang="en-US" i="1">
                                            <a:solidFill>
                                              <a:srgbClr val="C00000"/>
                                            </a:solidFill>
                                            <a:latin typeface="Cambria Math" panose="02040503050406030204" pitchFamily="18" charset="0"/>
                                          </a:rPr>
                                          <m:t>𝑖</m:t>
                                        </m:r>
                                      </m:sub>
                                    </m:sSub>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𝑥</m:t>
                                    </m:r>
                                  </m:e>
                                </m:d>
                              </m:e>
                              <m:sup>
                                <m:r>
                                  <a:rPr lang="en-US" i="1">
                                    <a:solidFill>
                                      <a:srgbClr val="C00000"/>
                                    </a:solidFill>
                                    <a:latin typeface="Cambria Math" panose="02040503050406030204" pitchFamily="18" charset="0"/>
                                  </a:rPr>
                                  <m:t>2</m:t>
                                </m:r>
                              </m:sup>
                            </m:sSup>
                          </m:num>
                          <m:den>
                            <m:sSubSup>
                              <m:sSubSupPr>
                                <m:ctrlPr>
                                  <a:rPr lang="en-US" i="1">
                                    <a:solidFill>
                                      <a:srgbClr val="C00000"/>
                                    </a:solidFill>
                                    <a:latin typeface="Cambria Math" panose="02040503050406030204" pitchFamily="18" charset="0"/>
                                  </a:rPr>
                                </m:ctrlPr>
                              </m:sSubSupPr>
                              <m:e>
                                <m:d>
                                  <m:dPr>
                                    <m:begChr m:val="‖"/>
                                    <m:endChr m:val="‖"/>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𝐴𝑥</m:t>
                                    </m:r>
                                  </m:e>
                                </m:d>
                              </m:e>
                              <m:sub>
                                <m:r>
                                  <a:rPr lang="en-US" i="1">
                                    <a:solidFill>
                                      <a:srgbClr val="C00000"/>
                                    </a:solidFill>
                                    <a:latin typeface="Cambria Math" panose="02040503050406030204" pitchFamily="18" charset="0"/>
                                  </a:rPr>
                                  <m:t>2</m:t>
                                </m:r>
                              </m:sub>
                              <m:sup>
                                <m:r>
                                  <a:rPr lang="en-US" i="1">
                                    <a:solidFill>
                                      <a:srgbClr val="C00000"/>
                                    </a:solidFill>
                                    <a:latin typeface="Cambria Math" panose="02040503050406030204" pitchFamily="18" charset="0"/>
                                  </a:rPr>
                                  <m:t>2</m:t>
                                </m:r>
                              </m:sup>
                            </m:sSubSup>
                          </m:den>
                        </m:f>
                      </m:e>
                    </m:func>
                  </m:oMath>
                </a14:m>
                <a:r>
                  <a:rPr lang="en-US" dirty="0"/>
                  <a:t> are the </a:t>
                </a:r>
                <a:r>
                  <a:rPr lang="en-US" i="1" dirty="0">
                    <a:solidFill>
                      <a:srgbClr val="7030A0"/>
                    </a:solidFill>
                  </a:rPr>
                  <a:t>leverage scores</a:t>
                </a:r>
                <a:r>
                  <a:rPr lang="en-US" dirty="0">
                    <a:solidFill>
                      <a:srgbClr val="7030A0"/>
                    </a:solidFill>
                  </a:rPr>
                  <a:t> </a:t>
                </a:r>
                <a:r>
                  <a:rPr lang="en-US" dirty="0"/>
                  <a:t>of </a:t>
                </a:r>
                <a14:m>
                  <m:oMath xmlns:m="http://schemas.openxmlformats.org/officeDocument/2006/math">
                    <m:r>
                      <a:rPr lang="en-US" b="0" i="1" smtClean="0">
                        <a:solidFill>
                          <a:srgbClr val="C00000"/>
                        </a:solidFill>
                        <a:latin typeface="Cambria Math" panose="02040503050406030204" pitchFamily="18" charset="0"/>
                      </a:rPr>
                      <m:t>𝐴</m:t>
                    </m:r>
                  </m:oMath>
                </a14:m>
                <a:r>
                  <a:rPr lang="en-US" dirty="0"/>
                  <a:t> (in this case of row </a:t>
                </a:r>
                <a14:m>
                  <m:oMath xmlns:m="http://schemas.openxmlformats.org/officeDocument/2006/math">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𝑎</m:t>
                        </m:r>
                      </m:e>
                      <m:sub>
                        <m:r>
                          <a:rPr lang="en-US" b="0" i="1" smtClean="0">
                            <a:solidFill>
                              <a:srgbClr val="C00000"/>
                            </a:solidFill>
                            <a:latin typeface="Cambria Math" panose="02040503050406030204" pitchFamily="18" charset="0"/>
                          </a:rPr>
                          <m:t>𝑖</m:t>
                        </m:r>
                      </m:sub>
                    </m:sSub>
                  </m:oMath>
                </a14:m>
                <a:r>
                  <a:rPr lang="en-US" dirty="0"/>
                  <a:t> )</a:t>
                </a:r>
              </a:p>
            </p:txBody>
          </p:sp>
        </mc:Choice>
        <mc:Fallback xmlns="">
          <p:sp>
            <p:nvSpPr>
              <p:cNvPr id="3" name="Content Placeholder 2">
                <a:extLst>
                  <a:ext uri="{FF2B5EF4-FFF2-40B4-BE49-F238E27FC236}">
                    <a16:creationId xmlns:a16="http://schemas.microsoft.com/office/drawing/2014/main" id="{15255D49-9D60-44DD-910D-2EBD0529DEC9}"/>
                  </a:ext>
                </a:extLst>
              </p:cNvPr>
              <p:cNvSpPr>
                <a:spLocks noGrp="1" noRot="1" noChangeAspect="1" noMove="1" noResize="1" noEditPoints="1" noAdjustHandles="1" noChangeArrowheads="1" noChangeShapeType="1" noTextEdit="1"/>
              </p:cNvSpPr>
              <p:nvPr>
                <p:ph idx="1"/>
              </p:nvPr>
            </p:nvSpPr>
            <p:spPr>
              <a:xfrm>
                <a:off x="838200" y="1825625"/>
                <a:ext cx="10515600" cy="1454637"/>
              </a:xfrm>
              <a:blipFill>
                <a:blip r:embed="rId2"/>
                <a:stretch>
                  <a:fillRect l="-1043" t="-6695" r="-406"/>
                </a:stretch>
              </a:blipFill>
            </p:spPr>
            <p:txBody>
              <a:bodyPr/>
              <a:lstStyle/>
              <a:p>
                <a:r>
                  <a:rPr lang="en-US">
                    <a:noFill/>
                  </a:rPr>
                  <a:t> </a:t>
                </a:r>
              </a:p>
            </p:txBody>
          </p:sp>
        </mc:Fallback>
      </mc:AlternateContent>
      <p:sp>
        <p:nvSpPr>
          <p:cNvPr id="6" name="Rectangle 5">
            <a:extLst>
              <a:ext uri="{FF2B5EF4-FFF2-40B4-BE49-F238E27FC236}">
                <a16:creationId xmlns:a16="http://schemas.microsoft.com/office/drawing/2014/main" id="{ADE29DC0-5F55-4C0F-9250-42464CEC0C31}"/>
              </a:ext>
            </a:extLst>
          </p:cNvPr>
          <p:cNvSpPr/>
          <p:nvPr/>
        </p:nvSpPr>
        <p:spPr>
          <a:xfrm>
            <a:off x="4842217" y="1825625"/>
            <a:ext cx="5700815" cy="584775"/>
          </a:xfrm>
          <a:prstGeom prst="rect">
            <a:avLst/>
          </a:prstGeom>
        </p:spPr>
        <p:txBody>
          <a:bodyPr wrap="square">
            <a:spAutoFit/>
          </a:bodyPr>
          <a:lstStyle/>
          <a:p>
            <a:pPr marL="457200" indent="-457200">
              <a:buFont typeface="Wingdings" panose="05000000000000000000" pitchFamily="2" charset="2"/>
              <a:buChar char="v"/>
            </a:pPr>
            <a:endParaRPr lang="en-US" sz="3200" dirty="0"/>
          </a:p>
        </p:txBody>
      </p:sp>
      <p:sp>
        <p:nvSpPr>
          <p:cNvPr id="11" name="Content Placeholder 2">
            <a:extLst>
              <a:ext uri="{FF2B5EF4-FFF2-40B4-BE49-F238E27FC236}">
                <a16:creationId xmlns:a16="http://schemas.microsoft.com/office/drawing/2014/main" id="{A12F5C8E-D8B7-41FD-90D0-E09DFD78C63A}"/>
              </a:ext>
            </a:extLst>
          </p:cNvPr>
          <p:cNvSpPr txBox="1">
            <a:spLocks/>
          </p:cNvSpPr>
          <p:nvPr/>
        </p:nvSpPr>
        <p:spPr>
          <a:xfrm>
            <a:off x="1160461" y="3429000"/>
            <a:ext cx="830899" cy="10312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1  0</a:t>
            </a:r>
          </a:p>
          <a:p>
            <a:pPr marL="0" indent="0">
              <a:buFont typeface="Arial" panose="020B0604020202020204" pitchFamily="34" charset="0"/>
              <a:buNone/>
            </a:pPr>
            <a:r>
              <a:rPr lang="en-US" dirty="0"/>
              <a:t>1  1</a:t>
            </a:r>
          </a:p>
        </p:txBody>
      </p:sp>
      <p:sp>
        <p:nvSpPr>
          <p:cNvPr id="12" name="Rectangle 11">
            <a:extLst>
              <a:ext uri="{FF2B5EF4-FFF2-40B4-BE49-F238E27FC236}">
                <a16:creationId xmlns:a16="http://schemas.microsoft.com/office/drawing/2014/main" id="{30F5A66E-06E2-49EC-B1D6-6A0DD09DADFE}"/>
              </a:ext>
            </a:extLst>
          </p:cNvPr>
          <p:cNvSpPr/>
          <p:nvPr/>
        </p:nvSpPr>
        <p:spPr>
          <a:xfrm>
            <a:off x="1035596" y="3280262"/>
            <a:ext cx="955764" cy="1179978"/>
          </a:xfrm>
          <a:prstGeom prst="rect">
            <a:avLst/>
          </a:prstGeom>
          <a:noFill/>
          <a:ln w="571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 name="Content Placeholder 2">
                <a:extLst>
                  <a:ext uri="{FF2B5EF4-FFF2-40B4-BE49-F238E27FC236}">
                    <a16:creationId xmlns:a16="http://schemas.microsoft.com/office/drawing/2014/main" id="{0685B05D-1BFE-4096-A89B-DAE623BE9A30}"/>
                  </a:ext>
                </a:extLst>
              </p:cNvPr>
              <p:cNvSpPr txBox="1">
                <a:spLocks/>
              </p:cNvSpPr>
              <p:nvPr/>
            </p:nvSpPr>
            <p:spPr>
              <a:xfrm>
                <a:off x="3346176" y="3280263"/>
                <a:ext cx="7137400" cy="12917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Wingdings" panose="05000000000000000000" pitchFamily="2" charset="2"/>
                  <a:buChar char="v"/>
                </a:pPr>
                <a:r>
                  <a:rPr lang="en-US" dirty="0"/>
                  <a:t> Take </a:t>
                </a:r>
                <a14:m>
                  <m:oMath xmlns:m="http://schemas.openxmlformats.org/officeDocument/2006/math">
                    <m:r>
                      <a:rPr lang="en-US" b="0" i="1" smtClean="0">
                        <a:solidFill>
                          <a:srgbClr val="C00000"/>
                        </a:solidFill>
                        <a:latin typeface="Cambria Math" panose="02040503050406030204" pitchFamily="18" charset="0"/>
                      </a:rPr>
                      <m:t>𝑥</m:t>
                    </m:r>
                    <m:r>
                      <a:rPr lang="en-US"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(1  −1)</m:t>
                    </m:r>
                  </m:oMath>
                </a14:m>
                <a:r>
                  <a:rPr lang="en-US" dirty="0"/>
                  <a:t> to see that </a:t>
                </a:r>
                <a14:m>
                  <m:oMath xmlns:m="http://schemas.openxmlformats.org/officeDocument/2006/math">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ℓ</m:t>
                        </m:r>
                      </m:e>
                      <m:sub>
                        <m:r>
                          <a:rPr lang="en-US" b="0" i="1" smtClean="0">
                            <a:solidFill>
                              <a:srgbClr val="C00000"/>
                            </a:solidFill>
                            <a:latin typeface="Cambria Math" panose="02040503050406030204" pitchFamily="18" charset="0"/>
                          </a:rPr>
                          <m:t>1</m:t>
                        </m:r>
                      </m:sub>
                    </m:sSub>
                    <m:r>
                      <a:rPr lang="en-US" i="1">
                        <a:solidFill>
                          <a:srgbClr val="C00000"/>
                        </a:solidFill>
                        <a:latin typeface="Cambria Math" panose="02040503050406030204" pitchFamily="18" charset="0"/>
                      </a:rPr>
                      <m:t>=</m:t>
                    </m:r>
                    <m:r>
                      <a:rPr lang="en-US" b="0" i="0" smtClean="0">
                        <a:solidFill>
                          <a:srgbClr val="C00000"/>
                        </a:solidFill>
                        <a:latin typeface="Cambria Math" panose="02040503050406030204" pitchFamily="18" charset="0"/>
                      </a:rPr>
                      <m:t>1</m:t>
                    </m:r>
                  </m:oMath>
                </a14:m>
                <a:endParaRPr lang="en-US" b="0" dirty="0">
                  <a:solidFill>
                    <a:srgbClr val="C00000"/>
                  </a:solidFill>
                </a:endParaRPr>
              </a:p>
              <a:p>
                <a:pPr marL="457200" indent="-457200">
                  <a:buFont typeface="Wingdings" panose="05000000000000000000" pitchFamily="2" charset="2"/>
                  <a:buChar char="v"/>
                </a:pPr>
                <a:r>
                  <a:rPr lang="en-US" dirty="0"/>
                  <a:t> Take </a:t>
                </a:r>
                <a14:m>
                  <m:oMath xmlns:m="http://schemas.openxmlformats.org/officeDocument/2006/math">
                    <m:r>
                      <a:rPr lang="en-US" i="1">
                        <a:solidFill>
                          <a:srgbClr val="C00000"/>
                        </a:solidFill>
                        <a:latin typeface="Cambria Math" panose="02040503050406030204" pitchFamily="18" charset="0"/>
                      </a:rPr>
                      <m:t>𝑥</m:t>
                    </m:r>
                    <m:r>
                      <a:rPr lang="en-US" i="1">
                        <a:solidFill>
                          <a:srgbClr val="C00000"/>
                        </a:solidFill>
                        <a:latin typeface="Cambria Math" panose="02040503050406030204" pitchFamily="18" charset="0"/>
                      </a:rPr>
                      <m:t>=(0  1)</m:t>
                    </m:r>
                  </m:oMath>
                </a14:m>
                <a:r>
                  <a:rPr lang="en-US" dirty="0"/>
                  <a:t> to see that </a:t>
                </a:r>
                <a14:m>
                  <m:oMath xmlns:m="http://schemas.openxmlformats.org/officeDocument/2006/math">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ℓ</m:t>
                        </m:r>
                      </m:e>
                      <m:sub>
                        <m:r>
                          <a:rPr lang="en-US" b="0" i="1" smtClean="0">
                            <a:solidFill>
                              <a:srgbClr val="C00000"/>
                            </a:solidFill>
                            <a:latin typeface="Cambria Math" panose="02040503050406030204" pitchFamily="18" charset="0"/>
                          </a:rPr>
                          <m:t>2</m:t>
                        </m:r>
                      </m:sub>
                    </m:sSub>
                    <m:r>
                      <a:rPr lang="en-US" i="1">
                        <a:solidFill>
                          <a:srgbClr val="C00000"/>
                        </a:solidFill>
                        <a:latin typeface="Cambria Math" panose="02040503050406030204" pitchFamily="18" charset="0"/>
                      </a:rPr>
                      <m:t>=</m:t>
                    </m:r>
                    <m:r>
                      <a:rPr lang="en-US">
                        <a:solidFill>
                          <a:srgbClr val="C00000"/>
                        </a:solidFill>
                        <a:latin typeface="Cambria Math" panose="02040503050406030204" pitchFamily="18" charset="0"/>
                      </a:rPr>
                      <m:t>1</m:t>
                    </m:r>
                  </m:oMath>
                </a14:m>
                <a:endParaRPr lang="en-US" dirty="0"/>
              </a:p>
            </p:txBody>
          </p:sp>
        </mc:Choice>
        <mc:Fallback xmlns="">
          <p:sp>
            <p:nvSpPr>
              <p:cNvPr id="13" name="Content Placeholder 2">
                <a:extLst>
                  <a:ext uri="{FF2B5EF4-FFF2-40B4-BE49-F238E27FC236}">
                    <a16:creationId xmlns:a16="http://schemas.microsoft.com/office/drawing/2014/main" id="{0685B05D-1BFE-4096-A89B-DAE623BE9A30}"/>
                  </a:ext>
                </a:extLst>
              </p:cNvPr>
              <p:cNvSpPr txBox="1">
                <a:spLocks noRot="1" noChangeAspect="1" noMove="1" noResize="1" noEditPoints="1" noAdjustHandles="1" noChangeArrowheads="1" noChangeShapeType="1" noTextEdit="1"/>
              </p:cNvSpPr>
              <p:nvPr/>
            </p:nvSpPr>
            <p:spPr>
              <a:xfrm>
                <a:off x="3346176" y="3280263"/>
                <a:ext cx="7137400" cy="1291738"/>
              </a:xfrm>
              <a:prstGeom prst="rect">
                <a:avLst/>
              </a:prstGeom>
              <a:blipFill>
                <a:blip r:embed="rId3"/>
                <a:stretch>
                  <a:fillRect l="-1537" t="-75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10284613-2762-4D9C-ABEE-FF9494F9B140}"/>
                  </a:ext>
                </a:extLst>
              </p:cNvPr>
              <p:cNvSpPr/>
              <p:nvPr/>
            </p:nvSpPr>
            <p:spPr>
              <a:xfrm>
                <a:off x="838200" y="4741397"/>
                <a:ext cx="8747760" cy="545599"/>
              </a:xfrm>
              <a:prstGeom prst="rect">
                <a:avLst/>
              </a:prstGeom>
            </p:spPr>
            <p:txBody>
              <a:bodyPr wrap="square">
                <a:spAutoFit/>
              </a:bodyPr>
              <a:lstStyle/>
              <a:p>
                <a:pPr marL="457200" indent="-457200">
                  <a:buFont typeface="Wingdings" panose="05000000000000000000" pitchFamily="2" charset="2"/>
                  <a:buChar char="v"/>
                </a:pPr>
                <a14:m>
                  <m:oMath xmlns:m="http://schemas.openxmlformats.org/officeDocument/2006/math">
                    <m:r>
                      <a:rPr lang="en-US" sz="2800" i="1" smtClean="0">
                        <a:latin typeface="Cambria Math" panose="02040503050406030204" pitchFamily="18" charset="0"/>
                      </a:rPr>
                      <m:t> </m:t>
                    </m:r>
                    <m:sSub>
                      <m:sSubPr>
                        <m:ctrlPr>
                          <a:rPr lang="en-US" sz="2800" i="1">
                            <a:solidFill>
                              <a:srgbClr val="C00000"/>
                            </a:solidFill>
                            <a:latin typeface="Cambria Math" panose="02040503050406030204" pitchFamily="18" charset="0"/>
                          </a:rPr>
                        </m:ctrlPr>
                      </m:sSubPr>
                      <m:e>
                        <m:r>
                          <a:rPr lang="en-US" sz="2800" i="1">
                            <a:solidFill>
                              <a:srgbClr val="C00000"/>
                            </a:solidFill>
                            <a:latin typeface="Cambria Math" panose="02040503050406030204" pitchFamily="18" charset="0"/>
                          </a:rPr>
                          <m:t>ℓ</m:t>
                        </m:r>
                      </m:e>
                      <m:sub>
                        <m:r>
                          <a:rPr lang="en-US" sz="2800" i="1">
                            <a:solidFill>
                              <a:srgbClr val="C00000"/>
                            </a:solidFill>
                            <a:latin typeface="Cambria Math" panose="02040503050406030204" pitchFamily="18" charset="0"/>
                          </a:rPr>
                          <m:t>𝑖</m:t>
                        </m:r>
                      </m:sub>
                    </m:sSub>
                    <m:r>
                      <a:rPr lang="en-US" sz="2800" i="1">
                        <a:solidFill>
                          <a:srgbClr val="C00000"/>
                        </a:solidFill>
                        <a:latin typeface="Cambria Math" panose="02040503050406030204" pitchFamily="18" charset="0"/>
                      </a:rPr>
                      <m:t>=</m:t>
                    </m:r>
                    <m:sSub>
                      <m:sSubPr>
                        <m:ctrlPr>
                          <a:rPr lang="en-US" sz="2800" i="1">
                            <a:solidFill>
                              <a:srgbClr val="C00000"/>
                            </a:solidFill>
                            <a:latin typeface="Cambria Math" panose="02040503050406030204" pitchFamily="18" charset="0"/>
                          </a:rPr>
                        </m:ctrlPr>
                      </m:sSubPr>
                      <m:e>
                        <m:r>
                          <a:rPr lang="en-US" sz="2800" i="1">
                            <a:solidFill>
                              <a:srgbClr val="C00000"/>
                            </a:solidFill>
                            <a:latin typeface="Cambria Math" panose="02040503050406030204" pitchFamily="18" charset="0"/>
                          </a:rPr>
                          <m:t>𝑎</m:t>
                        </m:r>
                      </m:e>
                      <m:sub>
                        <m:r>
                          <a:rPr lang="en-US" sz="2800" i="1">
                            <a:solidFill>
                              <a:srgbClr val="C00000"/>
                            </a:solidFill>
                            <a:latin typeface="Cambria Math" panose="02040503050406030204" pitchFamily="18" charset="0"/>
                          </a:rPr>
                          <m:t>𝑖</m:t>
                        </m:r>
                      </m:sub>
                    </m:sSub>
                    <m:sSup>
                      <m:sSupPr>
                        <m:ctrlPr>
                          <a:rPr lang="en-US" sz="2800" i="1">
                            <a:solidFill>
                              <a:srgbClr val="C00000"/>
                            </a:solidFill>
                            <a:latin typeface="Cambria Math" panose="02040503050406030204" pitchFamily="18" charset="0"/>
                          </a:rPr>
                        </m:ctrlPr>
                      </m:sSupPr>
                      <m:e>
                        <m:d>
                          <m:dPr>
                            <m:ctrlPr>
                              <a:rPr lang="en-US" sz="2800" i="1">
                                <a:solidFill>
                                  <a:srgbClr val="C00000"/>
                                </a:solidFill>
                                <a:latin typeface="Cambria Math" panose="02040503050406030204" pitchFamily="18" charset="0"/>
                              </a:rPr>
                            </m:ctrlPr>
                          </m:dPr>
                          <m:e>
                            <m:sSup>
                              <m:sSupPr>
                                <m:ctrlPr>
                                  <a:rPr lang="en-US" sz="2800" i="1">
                                    <a:solidFill>
                                      <a:srgbClr val="C00000"/>
                                    </a:solidFill>
                                    <a:latin typeface="Cambria Math" panose="02040503050406030204" pitchFamily="18" charset="0"/>
                                  </a:rPr>
                                </m:ctrlPr>
                              </m:sSupPr>
                              <m:e>
                                <m:r>
                                  <a:rPr lang="en-US" sz="2800" i="1">
                                    <a:solidFill>
                                      <a:srgbClr val="C00000"/>
                                    </a:solidFill>
                                    <a:latin typeface="Cambria Math" panose="02040503050406030204" pitchFamily="18" charset="0"/>
                                  </a:rPr>
                                  <m:t>𝐴</m:t>
                                </m:r>
                              </m:e>
                              <m:sup>
                                <m:r>
                                  <a:rPr lang="en-US" sz="2800" i="1">
                                    <a:solidFill>
                                      <a:srgbClr val="C00000"/>
                                    </a:solidFill>
                                    <a:latin typeface="Cambria Math" panose="02040503050406030204" pitchFamily="18" charset="0"/>
                                  </a:rPr>
                                  <m:t>⊤</m:t>
                                </m:r>
                              </m:sup>
                            </m:sSup>
                            <m:r>
                              <a:rPr lang="en-US" sz="2800" i="1">
                                <a:solidFill>
                                  <a:srgbClr val="C00000"/>
                                </a:solidFill>
                                <a:latin typeface="Cambria Math" panose="02040503050406030204" pitchFamily="18" charset="0"/>
                              </a:rPr>
                              <m:t>𝐴</m:t>
                            </m:r>
                          </m:e>
                        </m:d>
                      </m:e>
                      <m:sup>
                        <m:r>
                          <a:rPr lang="en-US" sz="2800" i="1">
                            <a:solidFill>
                              <a:srgbClr val="C00000"/>
                            </a:solidFill>
                            <a:latin typeface="Cambria Math" panose="02040503050406030204" pitchFamily="18" charset="0"/>
                          </a:rPr>
                          <m:t>−1</m:t>
                        </m:r>
                      </m:sup>
                    </m:sSup>
                    <m:sSubSup>
                      <m:sSubSupPr>
                        <m:ctrlPr>
                          <a:rPr lang="en-US" sz="2800" i="1" smtClean="0">
                            <a:solidFill>
                              <a:srgbClr val="C00000"/>
                            </a:solidFill>
                            <a:latin typeface="Cambria Math" panose="02040503050406030204" pitchFamily="18" charset="0"/>
                          </a:rPr>
                        </m:ctrlPr>
                      </m:sSubSupPr>
                      <m:e>
                        <m:r>
                          <a:rPr lang="en-US" sz="2800" i="1">
                            <a:solidFill>
                              <a:srgbClr val="C00000"/>
                            </a:solidFill>
                            <a:latin typeface="Cambria Math" panose="02040503050406030204" pitchFamily="18" charset="0"/>
                          </a:rPr>
                          <m:t>𝑎</m:t>
                        </m:r>
                      </m:e>
                      <m:sub>
                        <m:r>
                          <a:rPr lang="en-US" sz="2800" i="1">
                            <a:solidFill>
                              <a:srgbClr val="C00000"/>
                            </a:solidFill>
                            <a:latin typeface="Cambria Math" panose="02040503050406030204" pitchFamily="18" charset="0"/>
                          </a:rPr>
                          <m:t>𝑖</m:t>
                        </m:r>
                      </m:sub>
                      <m:sup>
                        <m:r>
                          <a:rPr lang="en-US" sz="2800" i="1">
                            <a:solidFill>
                              <a:srgbClr val="C00000"/>
                            </a:solidFill>
                            <a:latin typeface="Cambria Math" panose="02040503050406030204" pitchFamily="18" charset="0"/>
                          </a:rPr>
                          <m:t>⊤</m:t>
                        </m:r>
                      </m:sup>
                    </m:sSubSup>
                  </m:oMath>
                </a14:m>
                <a:r>
                  <a:rPr lang="en-US" sz="2800" i="1" dirty="0">
                    <a:latin typeface="Cambria Math" panose="02040503050406030204" pitchFamily="18" charset="0"/>
                  </a:rPr>
                  <a:t>,  </a:t>
                </a:r>
                <a14:m>
                  <m:oMath xmlns:m="http://schemas.openxmlformats.org/officeDocument/2006/math">
                    <m:r>
                      <a:rPr lang="en-US" sz="2800" b="0" i="1" smtClean="0">
                        <a:solidFill>
                          <a:srgbClr val="C00000"/>
                        </a:solidFill>
                        <a:latin typeface="Cambria Math" panose="02040503050406030204" pitchFamily="18" charset="0"/>
                      </a:rPr>
                      <m:t> </m:t>
                    </m:r>
                    <m:sSub>
                      <m:sSubPr>
                        <m:ctrlPr>
                          <a:rPr lang="en-US" sz="2800" i="1">
                            <a:solidFill>
                              <a:srgbClr val="C00000"/>
                            </a:solidFill>
                            <a:latin typeface="Cambria Math" panose="02040503050406030204" pitchFamily="18" charset="0"/>
                          </a:rPr>
                        </m:ctrlPr>
                      </m:sSubPr>
                      <m:e>
                        <m:r>
                          <a:rPr lang="en-US" sz="2800" i="1">
                            <a:solidFill>
                              <a:srgbClr val="C00000"/>
                            </a:solidFill>
                            <a:latin typeface="Cambria Math" panose="02040503050406030204" pitchFamily="18" charset="0"/>
                          </a:rPr>
                          <m:t>∑ℓ</m:t>
                        </m:r>
                      </m:e>
                      <m:sub>
                        <m:r>
                          <a:rPr lang="en-US" sz="2800" i="1">
                            <a:solidFill>
                              <a:srgbClr val="C00000"/>
                            </a:solidFill>
                            <a:latin typeface="Cambria Math" panose="02040503050406030204" pitchFamily="18" charset="0"/>
                          </a:rPr>
                          <m:t>𝑖</m:t>
                        </m:r>
                      </m:sub>
                    </m:sSub>
                    <m:r>
                      <a:rPr lang="en-US" sz="2800" i="1">
                        <a:solidFill>
                          <a:srgbClr val="C00000"/>
                        </a:solidFill>
                        <a:latin typeface="Cambria Math" panose="02040503050406030204" pitchFamily="18" charset="0"/>
                      </a:rPr>
                      <m:t>=</m:t>
                    </m:r>
                    <m:r>
                      <a:rPr lang="en-US" sz="2800" b="0" i="1" smtClean="0">
                        <a:solidFill>
                          <a:srgbClr val="C00000"/>
                        </a:solidFill>
                        <a:latin typeface="Cambria Math" panose="02040503050406030204" pitchFamily="18" charset="0"/>
                      </a:rPr>
                      <m:t>𝑑</m:t>
                    </m:r>
                  </m:oMath>
                </a14:m>
                <a:endParaRPr lang="en-US" sz="2800" dirty="0"/>
              </a:p>
            </p:txBody>
          </p:sp>
        </mc:Choice>
        <mc:Fallback xmlns="">
          <p:sp>
            <p:nvSpPr>
              <p:cNvPr id="4" name="Rectangle 3">
                <a:extLst>
                  <a:ext uri="{FF2B5EF4-FFF2-40B4-BE49-F238E27FC236}">
                    <a16:creationId xmlns:a16="http://schemas.microsoft.com/office/drawing/2014/main" id="{10284613-2762-4D9C-ABEE-FF9494F9B140}"/>
                  </a:ext>
                </a:extLst>
              </p:cNvPr>
              <p:cNvSpPr>
                <a:spLocks noRot="1" noChangeAspect="1" noMove="1" noResize="1" noEditPoints="1" noAdjustHandles="1" noChangeArrowheads="1" noChangeShapeType="1" noTextEdit="1"/>
              </p:cNvSpPr>
              <p:nvPr/>
            </p:nvSpPr>
            <p:spPr>
              <a:xfrm>
                <a:off x="838200" y="4741397"/>
                <a:ext cx="8747760" cy="545599"/>
              </a:xfrm>
              <a:prstGeom prst="rect">
                <a:avLst/>
              </a:prstGeom>
              <a:blipFill>
                <a:blip r:embed="rId4"/>
                <a:stretch>
                  <a:fillRect t="-11236" b="-28090"/>
                </a:stretch>
              </a:blipFill>
            </p:spPr>
            <p:txBody>
              <a:bodyPr/>
              <a:lstStyle/>
              <a:p>
                <a:r>
                  <a:rPr lang="en-US">
                    <a:noFill/>
                  </a:rPr>
                  <a:t> </a:t>
                </a:r>
              </a:p>
            </p:txBody>
          </p:sp>
        </mc:Fallback>
      </mc:AlternateContent>
      <p:sp>
        <p:nvSpPr>
          <p:cNvPr id="14" name="Rectangle 13">
            <a:extLst>
              <a:ext uri="{FF2B5EF4-FFF2-40B4-BE49-F238E27FC236}">
                <a16:creationId xmlns:a16="http://schemas.microsoft.com/office/drawing/2014/main" id="{A2C6FDC5-9D7A-473F-94F3-314DDF53F4B2}"/>
              </a:ext>
            </a:extLst>
          </p:cNvPr>
          <p:cNvSpPr/>
          <p:nvPr/>
        </p:nvSpPr>
        <p:spPr>
          <a:xfrm>
            <a:off x="6464349" y="4460240"/>
            <a:ext cx="2067907" cy="2219205"/>
          </a:xfrm>
          <a:prstGeom prst="rect">
            <a:avLst/>
          </a:prstGeom>
          <a:noFill/>
          <a:ln w="571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431033BA-0E27-4088-8087-E3359DE04A0E}"/>
                  </a:ext>
                </a:extLst>
              </p:cNvPr>
              <p:cNvSpPr/>
              <p:nvPr/>
            </p:nvSpPr>
            <p:spPr>
              <a:xfrm>
                <a:off x="7309942" y="4863571"/>
                <a:ext cx="541367"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i="1" smtClean="0">
                          <a:solidFill>
                            <a:srgbClr val="C00000"/>
                          </a:solidFill>
                          <a:latin typeface="Cambria Math" panose="02040503050406030204" pitchFamily="18" charset="0"/>
                        </a:rPr>
                        <m:t>𝐴</m:t>
                      </m:r>
                    </m:oMath>
                  </m:oMathPara>
                </a14:m>
                <a:endParaRPr lang="en-US" dirty="0">
                  <a:solidFill>
                    <a:srgbClr val="C00000"/>
                  </a:solidFill>
                </a:endParaRPr>
              </a:p>
            </p:txBody>
          </p:sp>
        </mc:Choice>
        <mc:Fallback xmlns="">
          <p:sp>
            <p:nvSpPr>
              <p:cNvPr id="15" name="Rectangle 14">
                <a:extLst>
                  <a:ext uri="{FF2B5EF4-FFF2-40B4-BE49-F238E27FC236}">
                    <a16:creationId xmlns:a16="http://schemas.microsoft.com/office/drawing/2014/main" id="{431033BA-0E27-4088-8087-E3359DE04A0E}"/>
                  </a:ext>
                </a:extLst>
              </p:cNvPr>
              <p:cNvSpPr>
                <a:spLocks noRot="1" noChangeAspect="1" noMove="1" noResize="1" noEditPoints="1" noAdjustHandles="1" noChangeArrowheads="1" noChangeShapeType="1" noTextEdit="1"/>
              </p:cNvSpPr>
              <p:nvPr/>
            </p:nvSpPr>
            <p:spPr>
              <a:xfrm>
                <a:off x="7309942" y="4863571"/>
                <a:ext cx="541367" cy="584775"/>
              </a:xfrm>
              <a:prstGeom prst="rect">
                <a:avLst/>
              </a:prstGeom>
              <a:blipFill>
                <a:blip r:embed="rId5"/>
                <a:stretch>
                  <a:fillRect/>
                </a:stretch>
              </a:blipFill>
            </p:spPr>
            <p:txBody>
              <a:bodyPr/>
              <a:lstStyle/>
              <a:p>
                <a:r>
                  <a:rPr lang="en-US">
                    <a:noFill/>
                  </a:rPr>
                  <a:t> </a:t>
                </a:r>
              </a:p>
            </p:txBody>
          </p:sp>
        </mc:Fallback>
      </mc:AlternateContent>
      <p:sp>
        <p:nvSpPr>
          <p:cNvPr id="16" name="Rectangle 15">
            <a:extLst>
              <a:ext uri="{FF2B5EF4-FFF2-40B4-BE49-F238E27FC236}">
                <a16:creationId xmlns:a16="http://schemas.microsoft.com/office/drawing/2014/main" id="{EAB99DEF-C71F-4B2E-98CF-1C9ED3B97B1B}"/>
              </a:ext>
            </a:extLst>
          </p:cNvPr>
          <p:cNvSpPr/>
          <p:nvPr/>
        </p:nvSpPr>
        <p:spPr>
          <a:xfrm>
            <a:off x="6464349" y="5766872"/>
            <a:ext cx="2067907" cy="397302"/>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F69AACE4-2015-4991-A968-0A6B86CCE79B}"/>
                  </a:ext>
                </a:extLst>
              </p:cNvPr>
              <p:cNvSpPr/>
              <p:nvPr/>
            </p:nvSpPr>
            <p:spPr>
              <a:xfrm>
                <a:off x="7327191" y="5702509"/>
                <a:ext cx="524118"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𝑎</m:t>
                          </m:r>
                        </m:e>
                        <m:sub>
                          <m:r>
                            <a:rPr lang="en-US" sz="2400" b="0" i="1" smtClean="0">
                              <a:solidFill>
                                <a:srgbClr val="C00000"/>
                              </a:solidFill>
                              <a:latin typeface="Cambria Math" panose="02040503050406030204" pitchFamily="18" charset="0"/>
                            </a:rPr>
                            <m:t>𝑖</m:t>
                          </m:r>
                        </m:sub>
                      </m:sSub>
                    </m:oMath>
                  </m:oMathPara>
                </a14:m>
                <a:endParaRPr lang="en-US" sz="2400" dirty="0">
                  <a:solidFill>
                    <a:srgbClr val="C00000"/>
                  </a:solidFill>
                </a:endParaRPr>
              </a:p>
            </p:txBody>
          </p:sp>
        </mc:Choice>
        <mc:Fallback xmlns="">
          <p:sp>
            <p:nvSpPr>
              <p:cNvPr id="17" name="Rectangle 16">
                <a:extLst>
                  <a:ext uri="{FF2B5EF4-FFF2-40B4-BE49-F238E27FC236}">
                    <a16:creationId xmlns:a16="http://schemas.microsoft.com/office/drawing/2014/main" id="{F69AACE4-2015-4991-A968-0A6B86CCE79B}"/>
                  </a:ext>
                </a:extLst>
              </p:cNvPr>
              <p:cNvSpPr>
                <a:spLocks noRot="1" noChangeAspect="1" noMove="1" noResize="1" noEditPoints="1" noAdjustHandles="1" noChangeArrowheads="1" noChangeShapeType="1" noTextEdit="1"/>
              </p:cNvSpPr>
              <p:nvPr/>
            </p:nvSpPr>
            <p:spPr>
              <a:xfrm>
                <a:off x="7327191" y="5702509"/>
                <a:ext cx="524118" cy="461665"/>
              </a:xfrm>
              <a:prstGeom prst="rect">
                <a:avLst/>
              </a:prstGeom>
              <a:blipFill>
                <a:blip r:embed="rId6"/>
                <a:stretch>
                  <a:fillRect b="-2632"/>
                </a:stretch>
              </a:blipFill>
            </p:spPr>
            <p:txBody>
              <a:bodyPr/>
              <a:lstStyle/>
              <a:p>
                <a:r>
                  <a:rPr lang="en-US">
                    <a:noFill/>
                  </a:rPr>
                  <a:t> </a:t>
                </a:r>
              </a:p>
            </p:txBody>
          </p:sp>
        </mc:Fallback>
      </mc:AlternateContent>
    </p:spTree>
    <p:extLst>
      <p:ext uri="{BB962C8B-B14F-4D97-AF65-F5344CB8AC3E}">
        <p14:creationId xmlns:p14="http://schemas.microsoft.com/office/powerpoint/2010/main" val="19447121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rgbClr val="C00000"/>
                </a:solidFill>
              </a:rPr>
              <a:t>Reverse Online Leverage Scores</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a:xfrm>
                <a:off x="838200" y="1825625"/>
                <a:ext cx="7807960" cy="4534535"/>
              </a:xfrm>
            </p:spPr>
            <p:txBody>
              <a:bodyPr>
                <a:normAutofit/>
              </a:bodyPr>
              <a:lstStyle/>
              <a:p>
                <a:pPr marL="457200" indent="-457200">
                  <a:buClr>
                    <a:schemeClr val="tx1"/>
                  </a:buClr>
                  <a:buFont typeface="Wingdings" panose="05000000000000000000" pitchFamily="2" charset="2"/>
                  <a:buChar char="v"/>
                </a:pPr>
                <a:r>
                  <a:rPr lang="en-US" dirty="0"/>
                  <a:t>Leverage score of row </a:t>
                </a:r>
                <a14:m>
                  <m:oMath xmlns:m="http://schemas.openxmlformats.org/officeDocument/2006/math">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𝑎</m:t>
                        </m:r>
                      </m:e>
                      <m:sub>
                        <m:r>
                          <a:rPr lang="en-US" i="1">
                            <a:solidFill>
                              <a:srgbClr val="C00000"/>
                            </a:solidFill>
                            <a:latin typeface="Cambria Math" panose="02040503050406030204" pitchFamily="18" charset="0"/>
                          </a:rPr>
                          <m:t>𝑖</m:t>
                        </m:r>
                      </m:sub>
                    </m:sSub>
                  </m:oMath>
                </a14:m>
                <a:r>
                  <a:rPr lang="en-US" dirty="0"/>
                  <a:t> is </a:t>
                </a:r>
                <a14:m>
                  <m:oMath xmlns:m="http://schemas.openxmlformats.org/officeDocument/2006/math">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ℓ</m:t>
                        </m:r>
                      </m:e>
                      <m:sub>
                        <m:r>
                          <a:rPr lang="en-US" i="1">
                            <a:solidFill>
                              <a:srgbClr val="C00000"/>
                            </a:solidFill>
                            <a:latin typeface="Cambria Math" panose="02040503050406030204" pitchFamily="18" charset="0"/>
                          </a:rPr>
                          <m:t>𝑖</m:t>
                        </m:r>
                      </m:sub>
                    </m:sSub>
                    <m:r>
                      <a:rPr lang="en-US" i="1">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𝑎</m:t>
                        </m:r>
                      </m:e>
                      <m:sub>
                        <m:r>
                          <a:rPr lang="en-US" i="1">
                            <a:solidFill>
                              <a:srgbClr val="C00000"/>
                            </a:solidFill>
                            <a:latin typeface="Cambria Math" panose="02040503050406030204" pitchFamily="18" charset="0"/>
                          </a:rPr>
                          <m:t>𝑖</m:t>
                        </m:r>
                      </m:sub>
                    </m:sSub>
                    <m:sSup>
                      <m:sSupPr>
                        <m:ctrlPr>
                          <a:rPr lang="en-US" i="1">
                            <a:solidFill>
                              <a:srgbClr val="C00000"/>
                            </a:solidFill>
                            <a:latin typeface="Cambria Math" panose="02040503050406030204" pitchFamily="18" charset="0"/>
                          </a:rPr>
                        </m:ctrlPr>
                      </m:sSupPr>
                      <m:e>
                        <m:d>
                          <m:dPr>
                            <m:ctrlPr>
                              <a:rPr lang="en-US" i="1">
                                <a:solidFill>
                                  <a:srgbClr val="C00000"/>
                                </a:solidFill>
                                <a:latin typeface="Cambria Math" panose="02040503050406030204" pitchFamily="18" charset="0"/>
                              </a:rPr>
                            </m:ctrlPr>
                          </m:dPr>
                          <m:e>
                            <m:sSup>
                              <m:sSupPr>
                                <m:ctrlPr>
                                  <a:rPr lang="en-US" i="1">
                                    <a:solidFill>
                                      <a:srgbClr val="C00000"/>
                                    </a:solidFill>
                                    <a:latin typeface="Cambria Math" panose="02040503050406030204" pitchFamily="18" charset="0"/>
                                  </a:rPr>
                                </m:ctrlPr>
                              </m:sSupPr>
                              <m:e>
                                <m:r>
                                  <a:rPr lang="en-US" i="1">
                                    <a:solidFill>
                                      <a:srgbClr val="C00000"/>
                                    </a:solidFill>
                                    <a:latin typeface="Cambria Math" panose="02040503050406030204" pitchFamily="18" charset="0"/>
                                  </a:rPr>
                                  <m:t>𝐴</m:t>
                                </m:r>
                              </m:e>
                              <m:sup>
                                <m:r>
                                  <a:rPr lang="en-US" i="1">
                                    <a:solidFill>
                                      <a:srgbClr val="C00000"/>
                                    </a:solidFill>
                                    <a:latin typeface="Cambria Math" panose="02040503050406030204" pitchFamily="18" charset="0"/>
                                  </a:rPr>
                                  <m:t>⊤</m:t>
                                </m:r>
                              </m:sup>
                            </m:sSup>
                            <m:r>
                              <a:rPr lang="en-US" i="1">
                                <a:solidFill>
                                  <a:srgbClr val="C00000"/>
                                </a:solidFill>
                                <a:latin typeface="Cambria Math" panose="02040503050406030204" pitchFamily="18" charset="0"/>
                              </a:rPr>
                              <m:t>𝐴</m:t>
                            </m:r>
                          </m:e>
                        </m:d>
                      </m:e>
                      <m:sup>
                        <m:r>
                          <a:rPr lang="en-US" i="1">
                            <a:solidFill>
                              <a:srgbClr val="C00000"/>
                            </a:solidFill>
                            <a:latin typeface="Cambria Math" panose="02040503050406030204" pitchFamily="18" charset="0"/>
                          </a:rPr>
                          <m:t>−1</m:t>
                        </m:r>
                      </m:sup>
                    </m:sSup>
                    <m:sSubSup>
                      <m:sSubSupPr>
                        <m:ctrlPr>
                          <a:rPr lang="en-US" i="1">
                            <a:solidFill>
                              <a:srgbClr val="C00000"/>
                            </a:solidFill>
                            <a:latin typeface="Cambria Math" panose="02040503050406030204" pitchFamily="18" charset="0"/>
                          </a:rPr>
                        </m:ctrlPr>
                      </m:sSubSupPr>
                      <m:e>
                        <m:r>
                          <a:rPr lang="en-US" i="1">
                            <a:solidFill>
                              <a:srgbClr val="C00000"/>
                            </a:solidFill>
                            <a:latin typeface="Cambria Math" panose="02040503050406030204" pitchFamily="18" charset="0"/>
                          </a:rPr>
                          <m:t>𝑎</m:t>
                        </m:r>
                      </m:e>
                      <m:sub>
                        <m:r>
                          <a:rPr lang="en-US" i="1">
                            <a:solidFill>
                              <a:srgbClr val="C00000"/>
                            </a:solidFill>
                            <a:latin typeface="Cambria Math" panose="02040503050406030204" pitchFamily="18" charset="0"/>
                          </a:rPr>
                          <m:t>𝑖</m:t>
                        </m:r>
                      </m:sub>
                      <m:sup>
                        <m:r>
                          <a:rPr lang="en-US" i="1">
                            <a:solidFill>
                              <a:srgbClr val="C00000"/>
                            </a:solidFill>
                            <a:latin typeface="Cambria Math" panose="02040503050406030204" pitchFamily="18" charset="0"/>
                          </a:rPr>
                          <m:t>⊤</m:t>
                        </m:r>
                      </m:sup>
                    </m:sSubSup>
                  </m:oMath>
                </a14:m>
                <a:endParaRPr lang="en-US" dirty="0"/>
              </a:p>
              <a:p>
                <a:pPr marL="457200" indent="-457200">
                  <a:buClr>
                    <a:schemeClr val="tx1"/>
                  </a:buClr>
                  <a:buFont typeface="Wingdings" panose="05000000000000000000" pitchFamily="2" charset="2"/>
                  <a:buChar char="v"/>
                </a:pPr>
                <a:r>
                  <a:rPr lang="en-US" dirty="0"/>
                  <a:t>Rows before </a:t>
                </a:r>
                <a14:m>
                  <m:oMath xmlns:m="http://schemas.openxmlformats.org/officeDocument/2006/math">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𝑎</m:t>
                        </m:r>
                      </m:e>
                      <m:sub>
                        <m:r>
                          <a:rPr lang="en-US" i="1">
                            <a:solidFill>
                              <a:srgbClr val="C00000"/>
                            </a:solidFill>
                            <a:latin typeface="Cambria Math" panose="02040503050406030204" pitchFamily="18" charset="0"/>
                          </a:rPr>
                          <m:t>𝑖</m:t>
                        </m:r>
                      </m:sub>
                    </m:sSub>
                  </m:oMath>
                </a14:m>
                <a:r>
                  <a:rPr lang="en-US" dirty="0"/>
                  <a:t> might be deleted so they shouldn’t count towards the importance of </a:t>
                </a:r>
                <a14:m>
                  <m:oMath xmlns:m="http://schemas.openxmlformats.org/officeDocument/2006/math">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𝑎</m:t>
                        </m:r>
                      </m:e>
                      <m:sub>
                        <m:r>
                          <a:rPr lang="en-US" i="1">
                            <a:solidFill>
                              <a:srgbClr val="C00000"/>
                            </a:solidFill>
                            <a:latin typeface="Cambria Math" panose="02040503050406030204" pitchFamily="18" charset="0"/>
                          </a:rPr>
                          <m:t>𝑖</m:t>
                        </m:r>
                      </m:sub>
                    </m:sSub>
                  </m:oMath>
                </a14:m>
                <a:endParaRPr lang="en-US" dirty="0"/>
              </a:p>
              <a:p>
                <a:pPr marL="457200" indent="-457200">
                  <a:buClr>
                    <a:schemeClr val="tx1"/>
                  </a:buClr>
                  <a:buFont typeface="Wingdings" panose="05000000000000000000" pitchFamily="2" charset="2"/>
                  <a:buChar char="v"/>
                </a:pPr>
                <a:endParaRPr lang="en-US" dirty="0"/>
              </a:p>
              <a:p>
                <a:pPr marL="457200" indent="-457200">
                  <a:buClr>
                    <a:schemeClr val="tx1"/>
                  </a:buClr>
                  <a:buFont typeface="Wingdings" panose="05000000000000000000" pitchFamily="2" charset="2"/>
                  <a:buChar char="v"/>
                </a:pPr>
                <a:r>
                  <a:rPr lang="en-US" dirty="0">
                    <a:solidFill>
                      <a:srgbClr val="00B050"/>
                    </a:solidFill>
                  </a:rPr>
                  <a:t>Reverse online leverage score </a:t>
                </a:r>
                <a:r>
                  <a:rPr lang="en-US" dirty="0"/>
                  <a:t>of row </a:t>
                </a:r>
                <a14:m>
                  <m:oMath xmlns:m="http://schemas.openxmlformats.org/officeDocument/2006/math">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𝑎</m:t>
                        </m:r>
                      </m:e>
                      <m:sub>
                        <m:r>
                          <a:rPr lang="en-US" i="1">
                            <a:solidFill>
                              <a:srgbClr val="C00000"/>
                            </a:solidFill>
                            <a:latin typeface="Cambria Math" panose="02040503050406030204" pitchFamily="18" charset="0"/>
                          </a:rPr>
                          <m:t>𝑖</m:t>
                        </m:r>
                      </m:sub>
                    </m:sSub>
                  </m:oMath>
                </a14:m>
                <a:r>
                  <a:rPr lang="en-US" dirty="0"/>
                  <a:t> is </a:t>
                </a:r>
                <a14:m>
                  <m:oMath xmlns:m="http://schemas.openxmlformats.org/officeDocument/2006/math">
                    <m:sSub>
                      <m:sSubPr>
                        <m:ctrlPr>
                          <a:rPr lang="en-US" i="1">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𝜏</m:t>
                        </m:r>
                      </m:e>
                      <m:sub>
                        <m:r>
                          <a:rPr lang="en-US" i="1">
                            <a:solidFill>
                              <a:srgbClr val="C00000"/>
                            </a:solidFill>
                            <a:latin typeface="Cambria Math" panose="02040503050406030204" pitchFamily="18" charset="0"/>
                          </a:rPr>
                          <m:t>𝑖</m:t>
                        </m:r>
                      </m:sub>
                    </m:sSub>
                    <m:r>
                      <a:rPr lang="en-US" i="1">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𝑎</m:t>
                        </m:r>
                      </m:e>
                      <m:sub>
                        <m:r>
                          <a:rPr lang="en-US" i="1">
                            <a:solidFill>
                              <a:srgbClr val="C00000"/>
                            </a:solidFill>
                            <a:latin typeface="Cambria Math" panose="02040503050406030204" pitchFamily="18" charset="0"/>
                          </a:rPr>
                          <m:t>𝑖</m:t>
                        </m:r>
                      </m:sub>
                    </m:sSub>
                    <m:sSup>
                      <m:sSupPr>
                        <m:ctrlPr>
                          <a:rPr lang="en-US" i="1">
                            <a:solidFill>
                              <a:srgbClr val="C00000"/>
                            </a:solidFill>
                            <a:latin typeface="Cambria Math" panose="02040503050406030204" pitchFamily="18" charset="0"/>
                          </a:rPr>
                        </m:ctrlPr>
                      </m:sSupPr>
                      <m:e>
                        <m:d>
                          <m:dPr>
                            <m:ctrlPr>
                              <a:rPr lang="en-US" i="1">
                                <a:solidFill>
                                  <a:srgbClr val="C00000"/>
                                </a:solidFill>
                                <a:latin typeface="Cambria Math" panose="02040503050406030204" pitchFamily="18" charset="0"/>
                              </a:rPr>
                            </m:ctrlPr>
                          </m:dPr>
                          <m:e>
                            <m:sSup>
                              <m:sSupPr>
                                <m:ctrlPr>
                                  <a:rPr lang="en-US" i="1">
                                    <a:solidFill>
                                      <a:srgbClr val="C00000"/>
                                    </a:solidFill>
                                    <a:latin typeface="Cambria Math" panose="02040503050406030204" pitchFamily="18" charset="0"/>
                                  </a:rPr>
                                </m:ctrlPr>
                              </m:sSupPr>
                              <m:e>
                                <m:r>
                                  <a:rPr lang="en-US" b="0" i="1" smtClean="0">
                                    <a:solidFill>
                                      <a:srgbClr val="C00000"/>
                                    </a:solidFill>
                                    <a:latin typeface="Cambria Math" panose="02040503050406030204" pitchFamily="18" charset="0"/>
                                  </a:rPr>
                                  <m:t>𝐵</m:t>
                                </m:r>
                              </m:e>
                              <m:sup>
                                <m:r>
                                  <a:rPr lang="en-US" i="1">
                                    <a:solidFill>
                                      <a:srgbClr val="C00000"/>
                                    </a:solidFill>
                                    <a:latin typeface="Cambria Math" panose="02040503050406030204" pitchFamily="18" charset="0"/>
                                  </a:rPr>
                                  <m:t>⊤</m:t>
                                </m:r>
                              </m:sup>
                            </m:sSup>
                            <m:r>
                              <a:rPr lang="en-US" b="0" i="1" smtClean="0">
                                <a:solidFill>
                                  <a:srgbClr val="C00000"/>
                                </a:solidFill>
                                <a:latin typeface="Cambria Math" panose="02040503050406030204" pitchFamily="18" charset="0"/>
                              </a:rPr>
                              <m:t>𝐵</m:t>
                            </m:r>
                          </m:e>
                        </m:d>
                      </m:e>
                      <m:sup>
                        <m:r>
                          <a:rPr lang="en-US" i="1">
                            <a:solidFill>
                              <a:srgbClr val="C00000"/>
                            </a:solidFill>
                            <a:latin typeface="Cambria Math" panose="02040503050406030204" pitchFamily="18" charset="0"/>
                          </a:rPr>
                          <m:t>−1</m:t>
                        </m:r>
                      </m:sup>
                    </m:sSup>
                    <m:sSubSup>
                      <m:sSubSupPr>
                        <m:ctrlPr>
                          <a:rPr lang="en-US" i="1">
                            <a:solidFill>
                              <a:srgbClr val="C00000"/>
                            </a:solidFill>
                            <a:latin typeface="Cambria Math" panose="02040503050406030204" pitchFamily="18" charset="0"/>
                          </a:rPr>
                        </m:ctrlPr>
                      </m:sSubSupPr>
                      <m:e>
                        <m:r>
                          <a:rPr lang="en-US" i="1">
                            <a:solidFill>
                              <a:srgbClr val="C00000"/>
                            </a:solidFill>
                            <a:latin typeface="Cambria Math" panose="02040503050406030204" pitchFamily="18" charset="0"/>
                          </a:rPr>
                          <m:t>𝑎</m:t>
                        </m:r>
                      </m:e>
                      <m:sub>
                        <m:r>
                          <a:rPr lang="en-US" i="1">
                            <a:solidFill>
                              <a:srgbClr val="C00000"/>
                            </a:solidFill>
                            <a:latin typeface="Cambria Math" panose="02040503050406030204" pitchFamily="18" charset="0"/>
                          </a:rPr>
                          <m:t>𝑖</m:t>
                        </m:r>
                      </m:sub>
                      <m:sup>
                        <m:r>
                          <a:rPr lang="en-US" i="1">
                            <a:solidFill>
                              <a:srgbClr val="C00000"/>
                            </a:solidFill>
                            <a:latin typeface="Cambria Math" panose="02040503050406030204" pitchFamily="18" charset="0"/>
                          </a:rPr>
                          <m:t>⊤</m:t>
                        </m:r>
                      </m:sup>
                    </m:sSubSup>
                  </m:oMath>
                </a14:m>
                <a:r>
                  <a:rPr lang="en-US" dirty="0"/>
                  <a:t>where </a:t>
                </a:r>
                <a14:m>
                  <m:oMath xmlns:m="http://schemas.openxmlformats.org/officeDocument/2006/math">
                    <m:r>
                      <a:rPr lang="en-US" i="1">
                        <a:solidFill>
                          <a:srgbClr val="C00000"/>
                        </a:solidFill>
                        <a:latin typeface="Cambria Math" panose="02040503050406030204" pitchFamily="18" charset="0"/>
                      </a:rPr>
                      <m:t>𝐵</m:t>
                    </m:r>
                  </m:oMath>
                </a14:m>
                <a:r>
                  <a:rPr lang="en-US" dirty="0"/>
                  <a:t> are the rows after </a:t>
                </a:r>
                <a14:m>
                  <m:oMath xmlns:m="http://schemas.openxmlformats.org/officeDocument/2006/math">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𝑎</m:t>
                        </m:r>
                      </m:e>
                      <m:sub>
                        <m:r>
                          <a:rPr lang="en-US" i="1">
                            <a:solidFill>
                              <a:srgbClr val="C00000"/>
                            </a:solidFill>
                            <a:latin typeface="Cambria Math" panose="02040503050406030204" pitchFamily="18" charset="0"/>
                          </a:rPr>
                          <m:t>𝑖</m:t>
                        </m:r>
                      </m:sub>
                    </m:sSub>
                  </m:oMath>
                </a14:m>
                <a:endParaRPr lang="en-US" dirty="0"/>
              </a:p>
              <a:p>
                <a:pPr marL="457200" indent="-457200">
                  <a:buClr>
                    <a:schemeClr val="tx1"/>
                  </a:buClr>
                  <a:buFont typeface="Wingdings" panose="05000000000000000000" pitchFamily="2" charset="2"/>
                  <a:buChar char="v"/>
                </a:pPr>
                <a:endParaRPr lang="en-US" dirty="0"/>
              </a:p>
            </p:txBody>
          </p:sp>
        </mc:Choice>
        <mc:Fallback xmlns="">
          <p:sp>
            <p:nvSpPr>
              <p:cNvPr id="3" name="Content Placeholder 2">
                <a:extLst>
                  <a:ext uri="{FF2B5EF4-FFF2-40B4-BE49-F238E27FC236}">
                    <a16:creationId xmlns:a16="http://schemas.microsoft.com/office/drawing/2014/main" id="{15255D49-9D60-44DD-910D-2EBD0529DEC9}"/>
                  </a:ext>
                </a:extLst>
              </p:cNvPr>
              <p:cNvSpPr>
                <a:spLocks noGrp="1" noRot="1" noChangeAspect="1" noMove="1" noResize="1" noEditPoints="1" noAdjustHandles="1" noChangeArrowheads="1" noChangeShapeType="1" noTextEdit="1"/>
              </p:cNvSpPr>
              <p:nvPr>
                <p:ph idx="1"/>
              </p:nvPr>
            </p:nvSpPr>
            <p:spPr>
              <a:xfrm>
                <a:off x="838200" y="1825625"/>
                <a:ext cx="7807960" cy="4534535"/>
              </a:xfrm>
              <a:blipFill>
                <a:blip r:embed="rId2"/>
                <a:stretch>
                  <a:fillRect l="-1406" t="-1747"/>
                </a:stretch>
              </a:blipFill>
            </p:spPr>
            <p:txBody>
              <a:bodyPr/>
              <a:lstStyle/>
              <a:p>
                <a:r>
                  <a:rPr lang="en-US">
                    <a:noFill/>
                  </a:rPr>
                  <a:t> </a:t>
                </a:r>
              </a:p>
            </p:txBody>
          </p:sp>
        </mc:Fallback>
      </mc:AlternateContent>
      <p:sp>
        <p:nvSpPr>
          <p:cNvPr id="11" name="Rectangle 10">
            <a:extLst>
              <a:ext uri="{FF2B5EF4-FFF2-40B4-BE49-F238E27FC236}">
                <a16:creationId xmlns:a16="http://schemas.microsoft.com/office/drawing/2014/main" id="{A6D863C3-82B9-424E-8FBA-BE6CD4AE14FD}"/>
              </a:ext>
            </a:extLst>
          </p:cNvPr>
          <p:cNvSpPr/>
          <p:nvPr/>
        </p:nvSpPr>
        <p:spPr>
          <a:xfrm>
            <a:off x="9119956" y="1209795"/>
            <a:ext cx="2067907" cy="2219205"/>
          </a:xfrm>
          <a:prstGeom prst="rect">
            <a:avLst/>
          </a:prstGeom>
          <a:noFill/>
          <a:ln w="571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56F9F522-1274-4906-BB00-643D1815AA17}"/>
                  </a:ext>
                </a:extLst>
              </p:cNvPr>
              <p:cNvSpPr/>
              <p:nvPr/>
            </p:nvSpPr>
            <p:spPr>
              <a:xfrm>
                <a:off x="9965549" y="1607083"/>
                <a:ext cx="541367"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i="1" smtClean="0">
                          <a:solidFill>
                            <a:srgbClr val="C00000"/>
                          </a:solidFill>
                          <a:latin typeface="Cambria Math" panose="02040503050406030204" pitchFamily="18" charset="0"/>
                        </a:rPr>
                        <m:t>𝐴</m:t>
                      </m:r>
                    </m:oMath>
                  </m:oMathPara>
                </a14:m>
                <a:endParaRPr lang="en-US" dirty="0">
                  <a:solidFill>
                    <a:srgbClr val="C00000"/>
                  </a:solidFill>
                </a:endParaRPr>
              </a:p>
            </p:txBody>
          </p:sp>
        </mc:Choice>
        <mc:Fallback xmlns="">
          <p:sp>
            <p:nvSpPr>
              <p:cNvPr id="12" name="Rectangle 11">
                <a:extLst>
                  <a:ext uri="{FF2B5EF4-FFF2-40B4-BE49-F238E27FC236}">
                    <a16:creationId xmlns:a16="http://schemas.microsoft.com/office/drawing/2014/main" id="{56F9F522-1274-4906-BB00-643D1815AA17}"/>
                  </a:ext>
                </a:extLst>
              </p:cNvPr>
              <p:cNvSpPr>
                <a:spLocks noRot="1" noChangeAspect="1" noMove="1" noResize="1" noEditPoints="1" noAdjustHandles="1" noChangeArrowheads="1" noChangeShapeType="1" noTextEdit="1"/>
              </p:cNvSpPr>
              <p:nvPr/>
            </p:nvSpPr>
            <p:spPr>
              <a:xfrm>
                <a:off x="9965549" y="1607083"/>
                <a:ext cx="541367" cy="584775"/>
              </a:xfrm>
              <a:prstGeom prst="rect">
                <a:avLst/>
              </a:prstGeom>
              <a:blipFill>
                <a:blip r:embed="rId3"/>
                <a:stretch>
                  <a:fillRect/>
                </a:stretch>
              </a:blipFill>
            </p:spPr>
            <p:txBody>
              <a:bodyPr/>
              <a:lstStyle/>
              <a:p>
                <a:r>
                  <a:rPr lang="en-US">
                    <a:noFill/>
                  </a:rPr>
                  <a:t> </a:t>
                </a:r>
              </a:p>
            </p:txBody>
          </p:sp>
        </mc:Fallback>
      </mc:AlternateContent>
      <p:sp>
        <p:nvSpPr>
          <p:cNvPr id="13" name="Rectangle 12">
            <a:extLst>
              <a:ext uri="{FF2B5EF4-FFF2-40B4-BE49-F238E27FC236}">
                <a16:creationId xmlns:a16="http://schemas.microsoft.com/office/drawing/2014/main" id="{A6AE6E3E-0707-4741-AFBD-AD431D390F12}"/>
              </a:ext>
            </a:extLst>
          </p:cNvPr>
          <p:cNvSpPr/>
          <p:nvPr/>
        </p:nvSpPr>
        <p:spPr>
          <a:xfrm>
            <a:off x="9119956" y="2516427"/>
            <a:ext cx="2067907" cy="397302"/>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0" name="Rectangle 19">
                <a:extLst>
                  <a:ext uri="{FF2B5EF4-FFF2-40B4-BE49-F238E27FC236}">
                    <a16:creationId xmlns:a16="http://schemas.microsoft.com/office/drawing/2014/main" id="{9AB34797-7026-405D-9A92-8D6DB568CFCC}"/>
                  </a:ext>
                </a:extLst>
              </p:cNvPr>
              <p:cNvSpPr/>
              <p:nvPr/>
            </p:nvSpPr>
            <p:spPr>
              <a:xfrm>
                <a:off x="9982798" y="2452064"/>
                <a:ext cx="524118"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𝑎</m:t>
                          </m:r>
                        </m:e>
                        <m:sub>
                          <m:r>
                            <a:rPr lang="en-US" sz="2400" b="0" i="1" smtClean="0">
                              <a:solidFill>
                                <a:srgbClr val="C00000"/>
                              </a:solidFill>
                              <a:latin typeface="Cambria Math" panose="02040503050406030204" pitchFamily="18" charset="0"/>
                            </a:rPr>
                            <m:t>𝑖</m:t>
                          </m:r>
                        </m:sub>
                      </m:sSub>
                    </m:oMath>
                  </m:oMathPara>
                </a14:m>
                <a:endParaRPr lang="en-US" sz="2400" dirty="0">
                  <a:solidFill>
                    <a:srgbClr val="C00000"/>
                  </a:solidFill>
                </a:endParaRPr>
              </a:p>
            </p:txBody>
          </p:sp>
        </mc:Choice>
        <mc:Fallback xmlns="">
          <p:sp>
            <p:nvSpPr>
              <p:cNvPr id="20" name="Rectangle 19">
                <a:extLst>
                  <a:ext uri="{FF2B5EF4-FFF2-40B4-BE49-F238E27FC236}">
                    <a16:creationId xmlns:a16="http://schemas.microsoft.com/office/drawing/2014/main" id="{9AB34797-7026-405D-9A92-8D6DB568CFCC}"/>
                  </a:ext>
                </a:extLst>
              </p:cNvPr>
              <p:cNvSpPr>
                <a:spLocks noRot="1" noChangeAspect="1" noMove="1" noResize="1" noEditPoints="1" noAdjustHandles="1" noChangeArrowheads="1" noChangeShapeType="1" noTextEdit="1"/>
              </p:cNvSpPr>
              <p:nvPr/>
            </p:nvSpPr>
            <p:spPr>
              <a:xfrm>
                <a:off x="9982798" y="2452064"/>
                <a:ext cx="524118" cy="461665"/>
              </a:xfrm>
              <a:prstGeom prst="rect">
                <a:avLst/>
              </a:prstGeom>
              <a:blipFill>
                <a:blip r:embed="rId4"/>
                <a:stretch>
                  <a:fillRect b="-2632"/>
                </a:stretch>
              </a:blipFill>
            </p:spPr>
            <p:txBody>
              <a:bodyPr/>
              <a:lstStyle/>
              <a:p>
                <a:r>
                  <a:rPr lang="en-US">
                    <a:noFill/>
                  </a:rPr>
                  <a:t> </a:t>
                </a:r>
              </a:p>
            </p:txBody>
          </p:sp>
        </mc:Fallback>
      </mc:AlternateContent>
      <p:sp>
        <p:nvSpPr>
          <p:cNvPr id="21" name="Rectangle 20">
            <a:extLst>
              <a:ext uri="{FF2B5EF4-FFF2-40B4-BE49-F238E27FC236}">
                <a16:creationId xmlns:a16="http://schemas.microsoft.com/office/drawing/2014/main" id="{35DA9307-C45E-4062-9DAE-E333C84D0B33}"/>
              </a:ext>
            </a:extLst>
          </p:cNvPr>
          <p:cNvSpPr/>
          <p:nvPr/>
        </p:nvSpPr>
        <p:spPr>
          <a:xfrm>
            <a:off x="9119956" y="3934867"/>
            <a:ext cx="2067907" cy="2219205"/>
          </a:xfrm>
          <a:prstGeom prst="rect">
            <a:avLst/>
          </a:prstGeom>
          <a:noFill/>
          <a:ln w="571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E8E20FCA-1B1D-4359-B58A-3876198B7D4F}"/>
                  </a:ext>
                </a:extLst>
              </p:cNvPr>
              <p:cNvSpPr/>
              <p:nvPr/>
            </p:nvSpPr>
            <p:spPr>
              <a:xfrm>
                <a:off x="9965549" y="4332155"/>
                <a:ext cx="541367"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i="1" smtClean="0">
                          <a:solidFill>
                            <a:srgbClr val="C00000"/>
                          </a:solidFill>
                          <a:latin typeface="Cambria Math" panose="02040503050406030204" pitchFamily="18" charset="0"/>
                        </a:rPr>
                        <m:t>𝐴</m:t>
                      </m:r>
                    </m:oMath>
                  </m:oMathPara>
                </a14:m>
                <a:endParaRPr lang="en-US" dirty="0">
                  <a:solidFill>
                    <a:srgbClr val="C00000"/>
                  </a:solidFill>
                </a:endParaRPr>
              </a:p>
            </p:txBody>
          </p:sp>
        </mc:Choice>
        <mc:Fallback xmlns="">
          <p:sp>
            <p:nvSpPr>
              <p:cNvPr id="22" name="Rectangle 21">
                <a:extLst>
                  <a:ext uri="{FF2B5EF4-FFF2-40B4-BE49-F238E27FC236}">
                    <a16:creationId xmlns:a16="http://schemas.microsoft.com/office/drawing/2014/main" id="{E8E20FCA-1B1D-4359-B58A-3876198B7D4F}"/>
                  </a:ext>
                </a:extLst>
              </p:cNvPr>
              <p:cNvSpPr>
                <a:spLocks noRot="1" noChangeAspect="1" noMove="1" noResize="1" noEditPoints="1" noAdjustHandles="1" noChangeArrowheads="1" noChangeShapeType="1" noTextEdit="1"/>
              </p:cNvSpPr>
              <p:nvPr/>
            </p:nvSpPr>
            <p:spPr>
              <a:xfrm>
                <a:off x="9965549" y="4332155"/>
                <a:ext cx="541367" cy="584775"/>
              </a:xfrm>
              <a:prstGeom prst="rect">
                <a:avLst/>
              </a:prstGeom>
              <a:blipFill>
                <a:blip r:embed="rId5"/>
                <a:stretch>
                  <a:fillRect/>
                </a:stretch>
              </a:blipFill>
            </p:spPr>
            <p:txBody>
              <a:bodyPr/>
              <a:lstStyle/>
              <a:p>
                <a:r>
                  <a:rPr lang="en-US">
                    <a:noFill/>
                  </a:rPr>
                  <a:t> </a:t>
                </a:r>
              </a:p>
            </p:txBody>
          </p:sp>
        </mc:Fallback>
      </mc:AlternateContent>
      <p:sp>
        <p:nvSpPr>
          <p:cNvPr id="23" name="Rectangle 22">
            <a:extLst>
              <a:ext uri="{FF2B5EF4-FFF2-40B4-BE49-F238E27FC236}">
                <a16:creationId xmlns:a16="http://schemas.microsoft.com/office/drawing/2014/main" id="{09868B17-5FED-44BE-9D23-B2403DCFD91A}"/>
              </a:ext>
            </a:extLst>
          </p:cNvPr>
          <p:cNvSpPr/>
          <p:nvPr/>
        </p:nvSpPr>
        <p:spPr>
          <a:xfrm>
            <a:off x="9119956" y="5241499"/>
            <a:ext cx="2067907" cy="397302"/>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A6F24F97-F8C7-4A87-91D2-C6F255917EF2}"/>
                  </a:ext>
                </a:extLst>
              </p:cNvPr>
              <p:cNvSpPr/>
              <p:nvPr/>
            </p:nvSpPr>
            <p:spPr>
              <a:xfrm>
                <a:off x="9982798" y="5177136"/>
                <a:ext cx="524118"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𝑎</m:t>
                          </m:r>
                        </m:e>
                        <m:sub>
                          <m:r>
                            <a:rPr lang="en-US" sz="2400" b="0" i="1" smtClean="0">
                              <a:solidFill>
                                <a:srgbClr val="C00000"/>
                              </a:solidFill>
                              <a:latin typeface="Cambria Math" panose="02040503050406030204" pitchFamily="18" charset="0"/>
                            </a:rPr>
                            <m:t>𝑖</m:t>
                          </m:r>
                        </m:sub>
                      </m:sSub>
                    </m:oMath>
                  </m:oMathPara>
                </a14:m>
                <a:endParaRPr lang="en-US" sz="2400" dirty="0">
                  <a:solidFill>
                    <a:srgbClr val="C00000"/>
                  </a:solidFill>
                </a:endParaRPr>
              </a:p>
            </p:txBody>
          </p:sp>
        </mc:Choice>
        <mc:Fallback xmlns="">
          <p:sp>
            <p:nvSpPr>
              <p:cNvPr id="24" name="Rectangle 23">
                <a:extLst>
                  <a:ext uri="{FF2B5EF4-FFF2-40B4-BE49-F238E27FC236}">
                    <a16:creationId xmlns:a16="http://schemas.microsoft.com/office/drawing/2014/main" id="{A6F24F97-F8C7-4A87-91D2-C6F255917EF2}"/>
                  </a:ext>
                </a:extLst>
              </p:cNvPr>
              <p:cNvSpPr>
                <a:spLocks noRot="1" noChangeAspect="1" noMove="1" noResize="1" noEditPoints="1" noAdjustHandles="1" noChangeArrowheads="1" noChangeShapeType="1" noTextEdit="1"/>
              </p:cNvSpPr>
              <p:nvPr/>
            </p:nvSpPr>
            <p:spPr>
              <a:xfrm>
                <a:off x="9982798" y="5177136"/>
                <a:ext cx="524118" cy="461665"/>
              </a:xfrm>
              <a:prstGeom prst="rect">
                <a:avLst/>
              </a:prstGeom>
              <a:blipFill>
                <a:blip r:embed="rId6"/>
                <a:stretch>
                  <a:fillRect b="-2632"/>
                </a:stretch>
              </a:blipFill>
            </p:spPr>
            <p:txBody>
              <a:bodyPr/>
              <a:lstStyle/>
              <a:p>
                <a:r>
                  <a:rPr lang="en-US">
                    <a:noFill/>
                  </a:rPr>
                  <a:t> </a:t>
                </a:r>
              </a:p>
            </p:txBody>
          </p:sp>
        </mc:Fallback>
      </mc:AlternateContent>
      <p:sp>
        <p:nvSpPr>
          <p:cNvPr id="25" name="Rectangle 24">
            <a:extLst>
              <a:ext uri="{FF2B5EF4-FFF2-40B4-BE49-F238E27FC236}">
                <a16:creationId xmlns:a16="http://schemas.microsoft.com/office/drawing/2014/main" id="{3454C996-AFAF-4BEF-9294-7F0361A6EFAE}"/>
              </a:ext>
            </a:extLst>
          </p:cNvPr>
          <p:cNvSpPr/>
          <p:nvPr/>
        </p:nvSpPr>
        <p:spPr>
          <a:xfrm>
            <a:off x="9119956" y="5250917"/>
            <a:ext cx="2067907" cy="903155"/>
          </a:xfrm>
          <a:prstGeom prst="rect">
            <a:avLst/>
          </a:prstGeom>
          <a:noFill/>
          <a:ln w="57150">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6" name="Rectangle 25">
                <a:extLst>
                  <a:ext uri="{FF2B5EF4-FFF2-40B4-BE49-F238E27FC236}">
                    <a16:creationId xmlns:a16="http://schemas.microsoft.com/office/drawing/2014/main" id="{7729B1DA-883E-4707-BB79-CC85B1377CE7}"/>
                  </a:ext>
                </a:extLst>
              </p:cNvPr>
              <p:cNvSpPr/>
              <p:nvPr/>
            </p:nvSpPr>
            <p:spPr>
              <a:xfrm>
                <a:off x="9963954" y="5559893"/>
                <a:ext cx="557973"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b="0" i="1" smtClean="0">
                          <a:solidFill>
                            <a:srgbClr val="C00000"/>
                          </a:solidFill>
                          <a:latin typeface="Cambria Math" panose="02040503050406030204" pitchFamily="18" charset="0"/>
                        </a:rPr>
                        <m:t>𝐵</m:t>
                      </m:r>
                    </m:oMath>
                  </m:oMathPara>
                </a14:m>
                <a:endParaRPr lang="en-US" dirty="0">
                  <a:solidFill>
                    <a:srgbClr val="C00000"/>
                  </a:solidFill>
                </a:endParaRPr>
              </a:p>
            </p:txBody>
          </p:sp>
        </mc:Choice>
        <mc:Fallback xmlns="">
          <p:sp>
            <p:nvSpPr>
              <p:cNvPr id="26" name="Rectangle 25">
                <a:extLst>
                  <a:ext uri="{FF2B5EF4-FFF2-40B4-BE49-F238E27FC236}">
                    <a16:creationId xmlns:a16="http://schemas.microsoft.com/office/drawing/2014/main" id="{7729B1DA-883E-4707-BB79-CC85B1377CE7}"/>
                  </a:ext>
                </a:extLst>
              </p:cNvPr>
              <p:cNvSpPr>
                <a:spLocks noRot="1" noChangeAspect="1" noMove="1" noResize="1" noEditPoints="1" noAdjustHandles="1" noChangeArrowheads="1" noChangeShapeType="1" noTextEdit="1"/>
              </p:cNvSpPr>
              <p:nvPr/>
            </p:nvSpPr>
            <p:spPr>
              <a:xfrm>
                <a:off x="9963954" y="5559893"/>
                <a:ext cx="557973" cy="584775"/>
              </a:xfrm>
              <a:prstGeom prst="rect">
                <a:avLst/>
              </a:prstGeom>
              <a:blipFill>
                <a:blip r:embed="rId7"/>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2635002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rgbClr val="C00000"/>
                </a:solidFill>
              </a:rPr>
              <a:t>Algorithm</a:t>
            </a:r>
            <a:endParaRPr lang="en-US" dirty="0"/>
          </a:p>
        </p:txBody>
      </p:sp>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a:xfrm>
            <a:off x="838200" y="1825625"/>
            <a:ext cx="7807960" cy="4534535"/>
          </a:xfrm>
        </p:spPr>
        <p:txBody>
          <a:bodyPr>
            <a:normAutofit/>
          </a:bodyPr>
          <a:lstStyle/>
          <a:p>
            <a:pPr marL="457200" indent="-457200">
              <a:buClr>
                <a:schemeClr val="tx1"/>
              </a:buClr>
              <a:buFont typeface="Wingdings" panose="05000000000000000000" pitchFamily="2" charset="2"/>
              <a:buChar char="v"/>
            </a:pPr>
            <a:r>
              <a:rPr lang="en-US" dirty="0"/>
              <a:t>Algorithm: sample (and rescale) a number of rows</a:t>
            </a:r>
          </a:p>
          <a:p>
            <a:pPr marL="0" indent="0">
              <a:buClr>
                <a:schemeClr val="tx1"/>
              </a:buClr>
              <a:buNone/>
            </a:pPr>
            <a:endParaRPr lang="en-US" dirty="0"/>
          </a:p>
        </p:txBody>
      </p:sp>
      <p:sp>
        <p:nvSpPr>
          <p:cNvPr id="21" name="Rectangle 20">
            <a:extLst>
              <a:ext uri="{FF2B5EF4-FFF2-40B4-BE49-F238E27FC236}">
                <a16:creationId xmlns:a16="http://schemas.microsoft.com/office/drawing/2014/main" id="{35DA9307-C45E-4062-9DAE-E333C84D0B33}"/>
              </a:ext>
            </a:extLst>
          </p:cNvPr>
          <p:cNvSpPr/>
          <p:nvPr/>
        </p:nvSpPr>
        <p:spPr>
          <a:xfrm>
            <a:off x="8972600" y="1206619"/>
            <a:ext cx="2362611" cy="2949233"/>
          </a:xfrm>
          <a:prstGeom prst="rect">
            <a:avLst/>
          </a:prstGeom>
          <a:noFill/>
          <a:ln w="28575">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E8E20FCA-1B1D-4359-B58A-3876198B7D4F}"/>
                  </a:ext>
                </a:extLst>
              </p:cNvPr>
              <p:cNvSpPr/>
              <p:nvPr/>
            </p:nvSpPr>
            <p:spPr>
              <a:xfrm>
                <a:off x="11268314" y="2507307"/>
                <a:ext cx="541367"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i="1" smtClean="0">
                          <a:solidFill>
                            <a:srgbClr val="C00000"/>
                          </a:solidFill>
                          <a:latin typeface="Cambria Math" panose="02040503050406030204" pitchFamily="18" charset="0"/>
                        </a:rPr>
                        <m:t>𝐴</m:t>
                      </m:r>
                    </m:oMath>
                  </m:oMathPara>
                </a14:m>
                <a:endParaRPr lang="en-US" dirty="0">
                  <a:solidFill>
                    <a:srgbClr val="C00000"/>
                  </a:solidFill>
                </a:endParaRPr>
              </a:p>
            </p:txBody>
          </p:sp>
        </mc:Choice>
        <mc:Fallback xmlns="">
          <p:sp>
            <p:nvSpPr>
              <p:cNvPr id="22" name="Rectangle 21">
                <a:extLst>
                  <a:ext uri="{FF2B5EF4-FFF2-40B4-BE49-F238E27FC236}">
                    <a16:creationId xmlns:a16="http://schemas.microsoft.com/office/drawing/2014/main" id="{E8E20FCA-1B1D-4359-B58A-3876198B7D4F}"/>
                  </a:ext>
                </a:extLst>
              </p:cNvPr>
              <p:cNvSpPr>
                <a:spLocks noRot="1" noChangeAspect="1" noMove="1" noResize="1" noEditPoints="1" noAdjustHandles="1" noChangeArrowheads="1" noChangeShapeType="1" noTextEdit="1"/>
              </p:cNvSpPr>
              <p:nvPr/>
            </p:nvSpPr>
            <p:spPr>
              <a:xfrm>
                <a:off x="11268314" y="2507307"/>
                <a:ext cx="541367" cy="584775"/>
              </a:xfrm>
              <a:prstGeom prst="rect">
                <a:avLst/>
              </a:prstGeom>
              <a:blipFill>
                <a:blip r:embed="rId2"/>
                <a:stretch>
                  <a:fillRect/>
                </a:stretch>
              </a:blipFill>
            </p:spPr>
            <p:txBody>
              <a:bodyPr/>
              <a:lstStyle/>
              <a:p>
                <a:r>
                  <a:rPr lang="en-US">
                    <a:noFill/>
                  </a:rPr>
                  <a:t> </a:t>
                </a:r>
              </a:p>
            </p:txBody>
          </p:sp>
        </mc:Fallback>
      </mc:AlternateContent>
      <p:sp>
        <p:nvSpPr>
          <p:cNvPr id="23" name="Rectangle 22">
            <a:extLst>
              <a:ext uri="{FF2B5EF4-FFF2-40B4-BE49-F238E27FC236}">
                <a16:creationId xmlns:a16="http://schemas.microsoft.com/office/drawing/2014/main" id="{09868B17-5FED-44BE-9D23-B2403DCFD91A}"/>
              </a:ext>
            </a:extLst>
          </p:cNvPr>
          <p:cNvSpPr/>
          <p:nvPr/>
        </p:nvSpPr>
        <p:spPr>
          <a:xfrm>
            <a:off x="9119955" y="1787416"/>
            <a:ext cx="2067907" cy="183428"/>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F8012DFE-EC09-4C00-BB5E-B317E3F7D906}"/>
              </a:ext>
            </a:extLst>
          </p:cNvPr>
          <p:cNvSpPr/>
          <p:nvPr/>
        </p:nvSpPr>
        <p:spPr>
          <a:xfrm>
            <a:off x="9119955" y="2372273"/>
            <a:ext cx="2067907" cy="183428"/>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6336538-8EEB-49BF-859D-F0DFA5E7EAAE}"/>
              </a:ext>
            </a:extLst>
          </p:cNvPr>
          <p:cNvSpPr/>
          <p:nvPr/>
        </p:nvSpPr>
        <p:spPr>
          <a:xfrm>
            <a:off x="9119954" y="2996158"/>
            <a:ext cx="2067907" cy="183428"/>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46D06189-35C8-4AF2-807F-CFBEF83B0EEF}"/>
              </a:ext>
            </a:extLst>
          </p:cNvPr>
          <p:cNvSpPr/>
          <p:nvPr/>
        </p:nvSpPr>
        <p:spPr>
          <a:xfrm>
            <a:off x="9119953" y="3444256"/>
            <a:ext cx="2067907" cy="183428"/>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B3019BE7-650D-4FB5-9F09-BDDC0BE93C38}"/>
              </a:ext>
            </a:extLst>
          </p:cNvPr>
          <p:cNvSpPr/>
          <p:nvPr/>
        </p:nvSpPr>
        <p:spPr>
          <a:xfrm>
            <a:off x="9119953" y="3861171"/>
            <a:ext cx="2067907" cy="183428"/>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C58F5B45-991D-4EE2-8922-D7E8441B5DB0}"/>
              </a:ext>
            </a:extLst>
          </p:cNvPr>
          <p:cNvSpPr/>
          <p:nvPr/>
        </p:nvSpPr>
        <p:spPr>
          <a:xfrm>
            <a:off x="9119953" y="1383760"/>
            <a:ext cx="2067907" cy="183428"/>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212149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rgbClr val="C00000"/>
                </a:solidFill>
              </a:rPr>
              <a:t>Algorithm</a:t>
            </a:r>
            <a:endParaRPr lang="en-US" dirty="0"/>
          </a:p>
        </p:txBody>
      </p:sp>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a:xfrm>
            <a:off x="838200" y="1825625"/>
            <a:ext cx="7807960" cy="4534535"/>
          </a:xfrm>
        </p:spPr>
        <p:txBody>
          <a:bodyPr>
            <a:normAutofit/>
          </a:bodyPr>
          <a:lstStyle/>
          <a:p>
            <a:pPr marL="457200" indent="-457200">
              <a:buClr>
                <a:schemeClr val="tx1"/>
              </a:buClr>
              <a:buFont typeface="Wingdings" panose="05000000000000000000" pitchFamily="2" charset="2"/>
              <a:buChar char="v"/>
            </a:pPr>
            <a:r>
              <a:rPr lang="en-US" dirty="0"/>
              <a:t>Algorithm: sample (and rescale) a number of rows</a:t>
            </a:r>
          </a:p>
          <a:p>
            <a:pPr marL="457200" indent="-457200">
              <a:buClr>
                <a:schemeClr val="tx1"/>
              </a:buClr>
              <a:buFont typeface="Wingdings" panose="05000000000000000000" pitchFamily="2" charset="2"/>
              <a:buChar char="v"/>
            </a:pPr>
            <a:r>
              <a:rPr lang="en-US" dirty="0"/>
              <a:t>New row arrives – store it</a:t>
            </a:r>
          </a:p>
        </p:txBody>
      </p:sp>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E8E20FCA-1B1D-4359-B58A-3876198B7D4F}"/>
                  </a:ext>
                </a:extLst>
              </p:cNvPr>
              <p:cNvSpPr/>
              <p:nvPr/>
            </p:nvSpPr>
            <p:spPr>
              <a:xfrm>
                <a:off x="11268314" y="2507307"/>
                <a:ext cx="541367"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i="1" smtClean="0">
                          <a:solidFill>
                            <a:srgbClr val="C00000"/>
                          </a:solidFill>
                          <a:latin typeface="Cambria Math" panose="02040503050406030204" pitchFamily="18" charset="0"/>
                        </a:rPr>
                        <m:t>𝐴</m:t>
                      </m:r>
                    </m:oMath>
                  </m:oMathPara>
                </a14:m>
                <a:endParaRPr lang="en-US" dirty="0">
                  <a:solidFill>
                    <a:srgbClr val="C00000"/>
                  </a:solidFill>
                </a:endParaRPr>
              </a:p>
            </p:txBody>
          </p:sp>
        </mc:Choice>
        <mc:Fallback xmlns="">
          <p:sp>
            <p:nvSpPr>
              <p:cNvPr id="22" name="Rectangle 21">
                <a:extLst>
                  <a:ext uri="{FF2B5EF4-FFF2-40B4-BE49-F238E27FC236}">
                    <a16:creationId xmlns:a16="http://schemas.microsoft.com/office/drawing/2014/main" id="{E8E20FCA-1B1D-4359-B58A-3876198B7D4F}"/>
                  </a:ext>
                </a:extLst>
              </p:cNvPr>
              <p:cNvSpPr>
                <a:spLocks noRot="1" noChangeAspect="1" noMove="1" noResize="1" noEditPoints="1" noAdjustHandles="1" noChangeArrowheads="1" noChangeShapeType="1" noTextEdit="1"/>
              </p:cNvSpPr>
              <p:nvPr/>
            </p:nvSpPr>
            <p:spPr>
              <a:xfrm>
                <a:off x="11268314" y="2507307"/>
                <a:ext cx="541367" cy="584775"/>
              </a:xfrm>
              <a:prstGeom prst="rect">
                <a:avLst/>
              </a:prstGeom>
              <a:blipFill>
                <a:blip r:embed="rId2"/>
                <a:stretch>
                  <a:fillRect/>
                </a:stretch>
              </a:blipFill>
            </p:spPr>
            <p:txBody>
              <a:bodyPr/>
              <a:lstStyle/>
              <a:p>
                <a:r>
                  <a:rPr lang="en-US">
                    <a:noFill/>
                  </a:rPr>
                  <a:t> </a:t>
                </a:r>
              </a:p>
            </p:txBody>
          </p:sp>
        </mc:Fallback>
      </mc:AlternateContent>
      <p:sp>
        <p:nvSpPr>
          <p:cNvPr id="23" name="Rectangle 22">
            <a:extLst>
              <a:ext uri="{FF2B5EF4-FFF2-40B4-BE49-F238E27FC236}">
                <a16:creationId xmlns:a16="http://schemas.microsoft.com/office/drawing/2014/main" id="{09868B17-5FED-44BE-9D23-B2403DCFD91A}"/>
              </a:ext>
            </a:extLst>
          </p:cNvPr>
          <p:cNvSpPr/>
          <p:nvPr/>
        </p:nvSpPr>
        <p:spPr>
          <a:xfrm>
            <a:off x="9119955" y="1787416"/>
            <a:ext cx="2067907" cy="183428"/>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F8012DFE-EC09-4C00-BB5E-B317E3F7D906}"/>
              </a:ext>
            </a:extLst>
          </p:cNvPr>
          <p:cNvSpPr/>
          <p:nvPr/>
        </p:nvSpPr>
        <p:spPr>
          <a:xfrm>
            <a:off x="9119955" y="2372273"/>
            <a:ext cx="2067907" cy="183428"/>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6336538-8EEB-49BF-859D-F0DFA5E7EAAE}"/>
              </a:ext>
            </a:extLst>
          </p:cNvPr>
          <p:cNvSpPr/>
          <p:nvPr/>
        </p:nvSpPr>
        <p:spPr>
          <a:xfrm>
            <a:off x="9119954" y="2996158"/>
            <a:ext cx="2067907" cy="183428"/>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46D06189-35C8-4AF2-807F-CFBEF83B0EEF}"/>
              </a:ext>
            </a:extLst>
          </p:cNvPr>
          <p:cNvSpPr/>
          <p:nvPr/>
        </p:nvSpPr>
        <p:spPr>
          <a:xfrm>
            <a:off x="9119953" y="3444256"/>
            <a:ext cx="2067907" cy="183428"/>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B3019BE7-650D-4FB5-9F09-BDDC0BE93C38}"/>
              </a:ext>
            </a:extLst>
          </p:cNvPr>
          <p:cNvSpPr/>
          <p:nvPr/>
        </p:nvSpPr>
        <p:spPr>
          <a:xfrm>
            <a:off x="9119953" y="3861171"/>
            <a:ext cx="2067907" cy="183428"/>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C58F5B45-991D-4EE2-8922-D7E8441B5DB0}"/>
              </a:ext>
            </a:extLst>
          </p:cNvPr>
          <p:cNvSpPr/>
          <p:nvPr/>
        </p:nvSpPr>
        <p:spPr>
          <a:xfrm>
            <a:off x="9119953" y="1383760"/>
            <a:ext cx="2067907" cy="183428"/>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45DDC0B-1F2D-441B-9A32-73F4D0CD204B}"/>
              </a:ext>
            </a:extLst>
          </p:cNvPr>
          <p:cNvSpPr/>
          <p:nvPr/>
        </p:nvSpPr>
        <p:spPr>
          <a:xfrm>
            <a:off x="9119953" y="4332993"/>
            <a:ext cx="2067907" cy="183428"/>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9BF8968B-432B-45EF-8223-841F325B5A77}"/>
              </a:ext>
            </a:extLst>
          </p:cNvPr>
          <p:cNvSpPr/>
          <p:nvPr/>
        </p:nvSpPr>
        <p:spPr>
          <a:xfrm>
            <a:off x="8972600" y="1206619"/>
            <a:ext cx="2362611" cy="2949233"/>
          </a:xfrm>
          <a:prstGeom prst="rect">
            <a:avLst/>
          </a:prstGeom>
          <a:noFill/>
          <a:ln w="28575">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416673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rgbClr val="C00000"/>
                </a:solidFill>
              </a:rPr>
              <a:t>Algorithm</a:t>
            </a:r>
            <a:endParaRPr lang="en-US" dirty="0"/>
          </a:p>
        </p:txBody>
      </p:sp>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a:xfrm>
            <a:off x="838200" y="1825625"/>
            <a:ext cx="7807960" cy="4534535"/>
          </a:xfrm>
        </p:spPr>
        <p:txBody>
          <a:bodyPr>
            <a:normAutofit/>
          </a:bodyPr>
          <a:lstStyle/>
          <a:p>
            <a:pPr marL="457200" indent="-457200">
              <a:buClr>
                <a:schemeClr val="tx1"/>
              </a:buClr>
              <a:buFont typeface="Wingdings" panose="05000000000000000000" pitchFamily="2" charset="2"/>
              <a:buChar char="v"/>
            </a:pPr>
            <a:r>
              <a:rPr lang="en-US" dirty="0"/>
              <a:t>Algorithm: sample (and rescale) a number of rows</a:t>
            </a:r>
          </a:p>
          <a:p>
            <a:pPr marL="457200" indent="-457200">
              <a:buClr>
                <a:schemeClr val="tx1"/>
              </a:buClr>
              <a:buFont typeface="Wingdings" panose="05000000000000000000" pitchFamily="2" charset="2"/>
              <a:buChar char="v"/>
            </a:pPr>
            <a:r>
              <a:rPr lang="en-US" dirty="0"/>
              <a:t>New row arrives – store it</a:t>
            </a:r>
          </a:p>
          <a:p>
            <a:pPr marL="457200" indent="-457200">
              <a:buClr>
                <a:schemeClr val="tx1"/>
              </a:buClr>
              <a:buFont typeface="Wingdings" panose="05000000000000000000" pitchFamily="2" charset="2"/>
              <a:buChar char="v"/>
            </a:pPr>
            <a:endParaRPr lang="en-US" dirty="0"/>
          </a:p>
        </p:txBody>
      </p:sp>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E8E20FCA-1B1D-4359-B58A-3876198B7D4F}"/>
                  </a:ext>
                </a:extLst>
              </p:cNvPr>
              <p:cNvSpPr/>
              <p:nvPr/>
            </p:nvSpPr>
            <p:spPr>
              <a:xfrm>
                <a:off x="11268314" y="2507307"/>
                <a:ext cx="541367"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i="1" smtClean="0">
                          <a:solidFill>
                            <a:srgbClr val="C00000"/>
                          </a:solidFill>
                          <a:latin typeface="Cambria Math" panose="02040503050406030204" pitchFamily="18" charset="0"/>
                        </a:rPr>
                        <m:t>𝐴</m:t>
                      </m:r>
                    </m:oMath>
                  </m:oMathPara>
                </a14:m>
                <a:endParaRPr lang="en-US" dirty="0">
                  <a:solidFill>
                    <a:srgbClr val="C00000"/>
                  </a:solidFill>
                </a:endParaRPr>
              </a:p>
            </p:txBody>
          </p:sp>
        </mc:Choice>
        <mc:Fallback xmlns="">
          <p:sp>
            <p:nvSpPr>
              <p:cNvPr id="22" name="Rectangle 21">
                <a:extLst>
                  <a:ext uri="{FF2B5EF4-FFF2-40B4-BE49-F238E27FC236}">
                    <a16:creationId xmlns:a16="http://schemas.microsoft.com/office/drawing/2014/main" id="{E8E20FCA-1B1D-4359-B58A-3876198B7D4F}"/>
                  </a:ext>
                </a:extLst>
              </p:cNvPr>
              <p:cNvSpPr>
                <a:spLocks noRot="1" noChangeAspect="1" noMove="1" noResize="1" noEditPoints="1" noAdjustHandles="1" noChangeArrowheads="1" noChangeShapeType="1" noTextEdit="1"/>
              </p:cNvSpPr>
              <p:nvPr/>
            </p:nvSpPr>
            <p:spPr>
              <a:xfrm>
                <a:off x="11268314" y="2507307"/>
                <a:ext cx="541367" cy="584775"/>
              </a:xfrm>
              <a:prstGeom prst="rect">
                <a:avLst/>
              </a:prstGeom>
              <a:blipFill>
                <a:blip r:embed="rId2"/>
                <a:stretch>
                  <a:fillRect/>
                </a:stretch>
              </a:blipFill>
            </p:spPr>
            <p:txBody>
              <a:bodyPr/>
              <a:lstStyle/>
              <a:p>
                <a:r>
                  <a:rPr lang="en-US">
                    <a:noFill/>
                  </a:rPr>
                  <a:t> </a:t>
                </a:r>
              </a:p>
            </p:txBody>
          </p:sp>
        </mc:Fallback>
      </mc:AlternateContent>
      <p:sp>
        <p:nvSpPr>
          <p:cNvPr id="23" name="Rectangle 22">
            <a:extLst>
              <a:ext uri="{FF2B5EF4-FFF2-40B4-BE49-F238E27FC236}">
                <a16:creationId xmlns:a16="http://schemas.microsoft.com/office/drawing/2014/main" id="{09868B17-5FED-44BE-9D23-B2403DCFD91A}"/>
              </a:ext>
            </a:extLst>
          </p:cNvPr>
          <p:cNvSpPr/>
          <p:nvPr/>
        </p:nvSpPr>
        <p:spPr>
          <a:xfrm>
            <a:off x="9119955" y="1787416"/>
            <a:ext cx="2067907" cy="183428"/>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F8012DFE-EC09-4C00-BB5E-B317E3F7D906}"/>
              </a:ext>
            </a:extLst>
          </p:cNvPr>
          <p:cNvSpPr/>
          <p:nvPr/>
        </p:nvSpPr>
        <p:spPr>
          <a:xfrm>
            <a:off x="9119955" y="2372273"/>
            <a:ext cx="2067907" cy="183428"/>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6336538-8EEB-49BF-859D-F0DFA5E7EAAE}"/>
              </a:ext>
            </a:extLst>
          </p:cNvPr>
          <p:cNvSpPr/>
          <p:nvPr/>
        </p:nvSpPr>
        <p:spPr>
          <a:xfrm>
            <a:off x="9119954" y="2996158"/>
            <a:ext cx="2067907" cy="183428"/>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46D06189-35C8-4AF2-807F-CFBEF83B0EEF}"/>
              </a:ext>
            </a:extLst>
          </p:cNvPr>
          <p:cNvSpPr/>
          <p:nvPr/>
        </p:nvSpPr>
        <p:spPr>
          <a:xfrm>
            <a:off x="9119953" y="3444256"/>
            <a:ext cx="2067907" cy="183428"/>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B3019BE7-650D-4FB5-9F09-BDDC0BE93C38}"/>
              </a:ext>
            </a:extLst>
          </p:cNvPr>
          <p:cNvSpPr/>
          <p:nvPr/>
        </p:nvSpPr>
        <p:spPr>
          <a:xfrm>
            <a:off x="9119953" y="3861171"/>
            <a:ext cx="2067907" cy="183428"/>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C58F5B45-991D-4EE2-8922-D7E8441B5DB0}"/>
              </a:ext>
            </a:extLst>
          </p:cNvPr>
          <p:cNvSpPr/>
          <p:nvPr/>
        </p:nvSpPr>
        <p:spPr>
          <a:xfrm>
            <a:off x="9119953" y="1383760"/>
            <a:ext cx="2067907" cy="183428"/>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45DDC0B-1F2D-441B-9A32-73F4D0CD204B}"/>
              </a:ext>
            </a:extLst>
          </p:cNvPr>
          <p:cNvSpPr/>
          <p:nvPr/>
        </p:nvSpPr>
        <p:spPr>
          <a:xfrm>
            <a:off x="9119953" y="4332993"/>
            <a:ext cx="2067907" cy="183428"/>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89C79B64-FD90-4885-B7A4-0C934C5E9F41}"/>
              </a:ext>
            </a:extLst>
          </p:cNvPr>
          <p:cNvSpPr/>
          <p:nvPr/>
        </p:nvSpPr>
        <p:spPr>
          <a:xfrm>
            <a:off x="8972600" y="1574909"/>
            <a:ext cx="2362611" cy="2949233"/>
          </a:xfrm>
          <a:prstGeom prst="rect">
            <a:avLst/>
          </a:prstGeom>
          <a:noFill/>
          <a:ln w="28575">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304761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rgbClr val="C00000"/>
                </a:solidFill>
              </a:rPr>
              <a:t>Algorithm</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a:xfrm>
                <a:off x="838200" y="1825625"/>
                <a:ext cx="7807960" cy="4534535"/>
              </a:xfrm>
            </p:spPr>
            <p:txBody>
              <a:bodyPr>
                <a:normAutofit/>
              </a:bodyPr>
              <a:lstStyle/>
              <a:p>
                <a:pPr marL="457200" indent="-457200">
                  <a:buClr>
                    <a:schemeClr val="tx1"/>
                  </a:buClr>
                  <a:buFont typeface="Wingdings" panose="05000000000000000000" pitchFamily="2" charset="2"/>
                  <a:buChar char="v"/>
                </a:pPr>
                <a:r>
                  <a:rPr lang="en-US" dirty="0"/>
                  <a:t>Algorithm: sample (and rescale) a number of rows</a:t>
                </a:r>
              </a:p>
              <a:p>
                <a:pPr marL="457200" indent="-457200">
                  <a:buClr>
                    <a:schemeClr val="tx1"/>
                  </a:buClr>
                  <a:buFont typeface="Wingdings" panose="05000000000000000000" pitchFamily="2" charset="2"/>
                  <a:buChar char="v"/>
                </a:pPr>
                <a:r>
                  <a:rPr lang="en-US" dirty="0"/>
                  <a:t>New row arrives – store it</a:t>
                </a:r>
              </a:p>
              <a:p>
                <a:pPr marL="457200" indent="-457200">
                  <a:buClr>
                    <a:schemeClr val="tx1"/>
                  </a:buClr>
                  <a:buFont typeface="Wingdings" panose="05000000000000000000" pitchFamily="2" charset="2"/>
                  <a:buChar char="v"/>
                </a:pPr>
                <a:r>
                  <a:rPr lang="en-US" dirty="0"/>
                  <a:t>For each sampled (and rescaled) row </a:t>
                </a:r>
                <a14:m>
                  <m:oMath xmlns:m="http://schemas.openxmlformats.org/officeDocument/2006/math">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𝑎</m:t>
                        </m:r>
                      </m:e>
                      <m:sub>
                        <m:r>
                          <a:rPr lang="en-US" i="1">
                            <a:solidFill>
                              <a:srgbClr val="C00000"/>
                            </a:solidFill>
                            <a:latin typeface="Cambria Math" panose="02040503050406030204" pitchFamily="18" charset="0"/>
                          </a:rPr>
                          <m:t>𝑖</m:t>
                        </m:r>
                      </m:sub>
                    </m:sSub>
                  </m:oMath>
                </a14:m>
                <a:r>
                  <a:rPr lang="en-US" dirty="0"/>
                  <a:t>, sample the row with probability </a:t>
                </a:r>
                <a14:m>
                  <m:oMath xmlns:m="http://schemas.openxmlformats.org/officeDocument/2006/math">
                    <m:sSub>
                      <m:sSubPr>
                        <m:ctrlPr>
                          <a:rPr lang="en-US" i="1">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𝜏</m:t>
                        </m:r>
                      </m:e>
                      <m:sub>
                        <m:r>
                          <a:rPr lang="en-US" i="1">
                            <a:solidFill>
                              <a:srgbClr val="C00000"/>
                            </a:solidFill>
                            <a:latin typeface="Cambria Math" panose="02040503050406030204" pitchFamily="18" charset="0"/>
                          </a:rPr>
                          <m:t>𝑖</m:t>
                        </m:r>
                      </m:sub>
                    </m:sSub>
                  </m:oMath>
                </a14:m>
                <a:r>
                  <a:rPr lang="en-US" dirty="0"/>
                  <a:t> ↔ </a:t>
                </a:r>
                <a:r>
                  <a:rPr lang="en-US" dirty="0" err="1">
                    <a:solidFill>
                      <a:srgbClr val="00B050"/>
                    </a:solidFill>
                  </a:rPr>
                  <a:t>downsampling</a:t>
                </a:r>
                <a:endParaRPr lang="en-US" dirty="0">
                  <a:solidFill>
                    <a:srgbClr val="00B050"/>
                  </a:solidFill>
                </a:endParaRPr>
              </a:p>
            </p:txBody>
          </p:sp>
        </mc:Choice>
        <mc:Fallback xmlns="">
          <p:sp>
            <p:nvSpPr>
              <p:cNvPr id="3" name="Content Placeholder 2">
                <a:extLst>
                  <a:ext uri="{FF2B5EF4-FFF2-40B4-BE49-F238E27FC236}">
                    <a16:creationId xmlns:a16="http://schemas.microsoft.com/office/drawing/2014/main" id="{15255D49-9D60-44DD-910D-2EBD0529DEC9}"/>
                  </a:ext>
                </a:extLst>
              </p:cNvPr>
              <p:cNvSpPr>
                <a:spLocks noGrp="1" noRot="1" noChangeAspect="1" noMove="1" noResize="1" noEditPoints="1" noAdjustHandles="1" noChangeArrowheads="1" noChangeShapeType="1" noTextEdit="1"/>
              </p:cNvSpPr>
              <p:nvPr>
                <p:ph idx="1"/>
              </p:nvPr>
            </p:nvSpPr>
            <p:spPr>
              <a:xfrm>
                <a:off x="838200" y="1825625"/>
                <a:ext cx="7807960" cy="4534535"/>
              </a:xfrm>
              <a:blipFill>
                <a:blip r:embed="rId2"/>
                <a:stretch>
                  <a:fillRect l="-1406" t="-21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E8E20FCA-1B1D-4359-B58A-3876198B7D4F}"/>
                  </a:ext>
                </a:extLst>
              </p:cNvPr>
              <p:cNvSpPr/>
              <p:nvPr/>
            </p:nvSpPr>
            <p:spPr>
              <a:xfrm>
                <a:off x="11268314" y="2507307"/>
                <a:ext cx="541367"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i="1" smtClean="0">
                          <a:solidFill>
                            <a:srgbClr val="C00000"/>
                          </a:solidFill>
                          <a:latin typeface="Cambria Math" panose="02040503050406030204" pitchFamily="18" charset="0"/>
                        </a:rPr>
                        <m:t>𝐴</m:t>
                      </m:r>
                    </m:oMath>
                  </m:oMathPara>
                </a14:m>
                <a:endParaRPr lang="en-US" dirty="0">
                  <a:solidFill>
                    <a:srgbClr val="C00000"/>
                  </a:solidFill>
                </a:endParaRPr>
              </a:p>
            </p:txBody>
          </p:sp>
        </mc:Choice>
        <mc:Fallback xmlns="">
          <p:sp>
            <p:nvSpPr>
              <p:cNvPr id="22" name="Rectangle 21">
                <a:extLst>
                  <a:ext uri="{FF2B5EF4-FFF2-40B4-BE49-F238E27FC236}">
                    <a16:creationId xmlns:a16="http://schemas.microsoft.com/office/drawing/2014/main" id="{E8E20FCA-1B1D-4359-B58A-3876198B7D4F}"/>
                  </a:ext>
                </a:extLst>
              </p:cNvPr>
              <p:cNvSpPr>
                <a:spLocks noRot="1" noChangeAspect="1" noMove="1" noResize="1" noEditPoints="1" noAdjustHandles="1" noChangeArrowheads="1" noChangeShapeType="1" noTextEdit="1"/>
              </p:cNvSpPr>
              <p:nvPr/>
            </p:nvSpPr>
            <p:spPr>
              <a:xfrm>
                <a:off x="11268314" y="2507307"/>
                <a:ext cx="541367" cy="584775"/>
              </a:xfrm>
              <a:prstGeom prst="rect">
                <a:avLst/>
              </a:prstGeom>
              <a:blipFill>
                <a:blip r:embed="rId3"/>
                <a:stretch>
                  <a:fillRect/>
                </a:stretch>
              </a:blipFill>
            </p:spPr>
            <p:txBody>
              <a:bodyPr/>
              <a:lstStyle/>
              <a:p>
                <a:r>
                  <a:rPr lang="en-US">
                    <a:noFill/>
                  </a:rPr>
                  <a:t> </a:t>
                </a:r>
              </a:p>
            </p:txBody>
          </p:sp>
        </mc:Fallback>
      </mc:AlternateContent>
      <p:sp>
        <p:nvSpPr>
          <p:cNvPr id="23" name="Rectangle 22">
            <a:extLst>
              <a:ext uri="{FF2B5EF4-FFF2-40B4-BE49-F238E27FC236}">
                <a16:creationId xmlns:a16="http://schemas.microsoft.com/office/drawing/2014/main" id="{09868B17-5FED-44BE-9D23-B2403DCFD91A}"/>
              </a:ext>
            </a:extLst>
          </p:cNvPr>
          <p:cNvSpPr/>
          <p:nvPr/>
        </p:nvSpPr>
        <p:spPr>
          <a:xfrm>
            <a:off x="9119955" y="1787416"/>
            <a:ext cx="2067907" cy="183428"/>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A6F24F97-F8C7-4A87-91D2-C6F255917EF2}"/>
                  </a:ext>
                </a:extLst>
              </p:cNvPr>
              <p:cNvSpPr/>
              <p:nvPr/>
            </p:nvSpPr>
            <p:spPr>
              <a:xfrm>
                <a:off x="8448482" y="3631227"/>
                <a:ext cx="636328" cy="49340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𝑎</m:t>
                          </m:r>
                        </m:e>
                        <m:sub>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𝑖</m:t>
                              </m:r>
                            </m:e>
                            <m:sub>
                              <m:r>
                                <a:rPr lang="en-US" sz="2400" b="0" i="1" smtClean="0">
                                  <a:solidFill>
                                    <a:srgbClr val="C00000"/>
                                  </a:solidFill>
                                  <a:latin typeface="Cambria Math" panose="02040503050406030204" pitchFamily="18" charset="0"/>
                                </a:rPr>
                                <m:t>1</m:t>
                              </m:r>
                            </m:sub>
                          </m:sSub>
                        </m:sub>
                      </m:sSub>
                    </m:oMath>
                  </m:oMathPara>
                </a14:m>
                <a:endParaRPr lang="en-US" sz="2400" dirty="0">
                  <a:solidFill>
                    <a:srgbClr val="C00000"/>
                  </a:solidFill>
                </a:endParaRPr>
              </a:p>
            </p:txBody>
          </p:sp>
        </mc:Choice>
        <mc:Fallback xmlns="">
          <p:sp>
            <p:nvSpPr>
              <p:cNvPr id="24" name="Rectangle 23">
                <a:extLst>
                  <a:ext uri="{FF2B5EF4-FFF2-40B4-BE49-F238E27FC236}">
                    <a16:creationId xmlns:a16="http://schemas.microsoft.com/office/drawing/2014/main" id="{A6F24F97-F8C7-4A87-91D2-C6F255917EF2}"/>
                  </a:ext>
                </a:extLst>
              </p:cNvPr>
              <p:cNvSpPr>
                <a:spLocks noRot="1" noChangeAspect="1" noMove="1" noResize="1" noEditPoints="1" noAdjustHandles="1" noChangeArrowheads="1" noChangeShapeType="1" noTextEdit="1"/>
              </p:cNvSpPr>
              <p:nvPr/>
            </p:nvSpPr>
            <p:spPr>
              <a:xfrm>
                <a:off x="8448482" y="3631227"/>
                <a:ext cx="636328" cy="493405"/>
              </a:xfrm>
              <a:prstGeom prst="rect">
                <a:avLst/>
              </a:prstGeom>
              <a:blipFill>
                <a:blip r:embed="rId4"/>
                <a:stretch>
                  <a:fillRect/>
                </a:stretch>
              </a:blipFill>
            </p:spPr>
            <p:txBody>
              <a:bodyPr/>
              <a:lstStyle/>
              <a:p>
                <a:r>
                  <a:rPr lang="en-US">
                    <a:noFill/>
                  </a:rPr>
                  <a:t> </a:t>
                </a:r>
              </a:p>
            </p:txBody>
          </p:sp>
        </mc:Fallback>
      </mc:AlternateContent>
      <p:sp>
        <p:nvSpPr>
          <p:cNvPr id="15" name="Rectangle 14">
            <a:extLst>
              <a:ext uri="{FF2B5EF4-FFF2-40B4-BE49-F238E27FC236}">
                <a16:creationId xmlns:a16="http://schemas.microsoft.com/office/drawing/2014/main" id="{F8012DFE-EC09-4C00-BB5E-B317E3F7D906}"/>
              </a:ext>
            </a:extLst>
          </p:cNvPr>
          <p:cNvSpPr/>
          <p:nvPr/>
        </p:nvSpPr>
        <p:spPr>
          <a:xfrm>
            <a:off x="9119955" y="2372273"/>
            <a:ext cx="2067907" cy="183428"/>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6336538-8EEB-49BF-859D-F0DFA5E7EAAE}"/>
              </a:ext>
            </a:extLst>
          </p:cNvPr>
          <p:cNvSpPr/>
          <p:nvPr/>
        </p:nvSpPr>
        <p:spPr>
          <a:xfrm>
            <a:off x="9119954" y="2996158"/>
            <a:ext cx="2067907" cy="183428"/>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46D06189-35C8-4AF2-807F-CFBEF83B0EEF}"/>
              </a:ext>
            </a:extLst>
          </p:cNvPr>
          <p:cNvSpPr/>
          <p:nvPr/>
        </p:nvSpPr>
        <p:spPr>
          <a:xfrm>
            <a:off x="9119953" y="3444256"/>
            <a:ext cx="2067907" cy="183428"/>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B3019BE7-650D-4FB5-9F09-BDDC0BE93C38}"/>
              </a:ext>
            </a:extLst>
          </p:cNvPr>
          <p:cNvSpPr/>
          <p:nvPr/>
        </p:nvSpPr>
        <p:spPr>
          <a:xfrm>
            <a:off x="9119953" y="3861171"/>
            <a:ext cx="2067907" cy="183428"/>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C58F5B45-991D-4EE2-8922-D7E8441B5DB0}"/>
              </a:ext>
            </a:extLst>
          </p:cNvPr>
          <p:cNvSpPr/>
          <p:nvPr/>
        </p:nvSpPr>
        <p:spPr>
          <a:xfrm>
            <a:off x="9119953" y="1383760"/>
            <a:ext cx="2067907" cy="183428"/>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45DDC0B-1F2D-441B-9A32-73F4D0CD204B}"/>
              </a:ext>
            </a:extLst>
          </p:cNvPr>
          <p:cNvSpPr/>
          <p:nvPr/>
        </p:nvSpPr>
        <p:spPr>
          <a:xfrm>
            <a:off x="9119953" y="4332993"/>
            <a:ext cx="2067907" cy="183428"/>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89C79B64-FD90-4885-B7A4-0C934C5E9F41}"/>
              </a:ext>
            </a:extLst>
          </p:cNvPr>
          <p:cNvSpPr/>
          <p:nvPr/>
        </p:nvSpPr>
        <p:spPr>
          <a:xfrm>
            <a:off x="8972600" y="1574909"/>
            <a:ext cx="2362611" cy="2949233"/>
          </a:xfrm>
          <a:prstGeom prst="rect">
            <a:avLst/>
          </a:prstGeom>
          <a:noFill/>
          <a:ln w="28575">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187047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rgbClr val="C00000"/>
                </a:solidFill>
              </a:rPr>
              <a:t>Algorithm</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a:xfrm>
                <a:off x="838200" y="1825625"/>
                <a:ext cx="7807960" cy="4534535"/>
              </a:xfrm>
            </p:spPr>
            <p:txBody>
              <a:bodyPr>
                <a:normAutofit/>
              </a:bodyPr>
              <a:lstStyle/>
              <a:p>
                <a:pPr marL="457200" indent="-457200">
                  <a:buClr>
                    <a:schemeClr val="tx1"/>
                  </a:buClr>
                  <a:buFont typeface="Wingdings" panose="05000000000000000000" pitchFamily="2" charset="2"/>
                  <a:buChar char="v"/>
                </a:pPr>
                <a:r>
                  <a:rPr lang="en-US" dirty="0"/>
                  <a:t>Algorithm: sample (and rescale) a number of rows</a:t>
                </a:r>
              </a:p>
              <a:p>
                <a:pPr marL="457200" indent="-457200">
                  <a:buClr>
                    <a:schemeClr val="tx1"/>
                  </a:buClr>
                  <a:buFont typeface="Wingdings" panose="05000000000000000000" pitchFamily="2" charset="2"/>
                  <a:buChar char="v"/>
                </a:pPr>
                <a:r>
                  <a:rPr lang="en-US" dirty="0"/>
                  <a:t>New row arrives – store it</a:t>
                </a:r>
              </a:p>
              <a:p>
                <a:pPr marL="457200" indent="-457200">
                  <a:buClr>
                    <a:schemeClr val="tx1"/>
                  </a:buClr>
                  <a:buFont typeface="Wingdings" panose="05000000000000000000" pitchFamily="2" charset="2"/>
                  <a:buChar char="v"/>
                </a:pPr>
                <a:r>
                  <a:rPr lang="en-US" dirty="0"/>
                  <a:t>For each sampled (and rescaled) row </a:t>
                </a:r>
                <a14:m>
                  <m:oMath xmlns:m="http://schemas.openxmlformats.org/officeDocument/2006/math">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𝑎</m:t>
                        </m:r>
                      </m:e>
                      <m:sub>
                        <m:r>
                          <a:rPr lang="en-US" i="1">
                            <a:solidFill>
                              <a:srgbClr val="C00000"/>
                            </a:solidFill>
                            <a:latin typeface="Cambria Math" panose="02040503050406030204" pitchFamily="18" charset="0"/>
                          </a:rPr>
                          <m:t>𝑖</m:t>
                        </m:r>
                      </m:sub>
                    </m:sSub>
                  </m:oMath>
                </a14:m>
                <a:r>
                  <a:rPr lang="en-US" dirty="0"/>
                  <a:t>, sample the row with probability </a:t>
                </a:r>
                <a14:m>
                  <m:oMath xmlns:m="http://schemas.openxmlformats.org/officeDocument/2006/math">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𝜏</m:t>
                        </m:r>
                      </m:e>
                      <m:sub>
                        <m:r>
                          <a:rPr lang="en-US" i="1">
                            <a:solidFill>
                              <a:srgbClr val="C00000"/>
                            </a:solidFill>
                            <a:latin typeface="Cambria Math" panose="02040503050406030204" pitchFamily="18" charset="0"/>
                          </a:rPr>
                          <m:t>𝑖</m:t>
                        </m:r>
                      </m:sub>
                    </m:sSub>
                  </m:oMath>
                </a14:m>
                <a:r>
                  <a:rPr lang="en-US" dirty="0"/>
                  <a:t> ↔ </a:t>
                </a:r>
                <a:r>
                  <a:rPr lang="en-US" dirty="0" err="1">
                    <a:solidFill>
                      <a:srgbClr val="00B050"/>
                    </a:solidFill>
                  </a:rPr>
                  <a:t>downsampling</a:t>
                </a:r>
                <a:endParaRPr lang="en-US" dirty="0">
                  <a:solidFill>
                    <a:srgbClr val="00B050"/>
                  </a:solidFill>
                </a:endParaRPr>
              </a:p>
            </p:txBody>
          </p:sp>
        </mc:Choice>
        <mc:Fallback xmlns="">
          <p:sp>
            <p:nvSpPr>
              <p:cNvPr id="3" name="Content Placeholder 2">
                <a:extLst>
                  <a:ext uri="{FF2B5EF4-FFF2-40B4-BE49-F238E27FC236}">
                    <a16:creationId xmlns:a16="http://schemas.microsoft.com/office/drawing/2014/main" id="{15255D49-9D60-44DD-910D-2EBD0529DEC9}"/>
                  </a:ext>
                </a:extLst>
              </p:cNvPr>
              <p:cNvSpPr>
                <a:spLocks noGrp="1" noRot="1" noChangeAspect="1" noMove="1" noResize="1" noEditPoints="1" noAdjustHandles="1" noChangeArrowheads="1" noChangeShapeType="1" noTextEdit="1"/>
              </p:cNvSpPr>
              <p:nvPr>
                <p:ph idx="1"/>
              </p:nvPr>
            </p:nvSpPr>
            <p:spPr>
              <a:xfrm>
                <a:off x="838200" y="1825625"/>
                <a:ext cx="7807960" cy="4534535"/>
              </a:xfrm>
              <a:blipFill>
                <a:blip r:embed="rId2"/>
                <a:stretch>
                  <a:fillRect l="-1406" t="-21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E8E20FCA-1B1D-4359-B58A-3876198B7D4F}"/>
                  </a:ext>
                </a:extLst>
              </p:cNvPr>
              <p:cNvSpPr/>
              <p:nvPr/>
            </p:nvSpPr>
            <p:spPr>
              <a:xfrm>
                <a:off x="11268314" y="2507307"/>
                <a:ext cx="541367"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i="1" smtClean="0">
                          <a:solidFill>
                            <a:srgbClr val="C00000"/>
                          </a:solidFill>
                          <a:latin typeface="Cambria Math" panose="02040503050406030204" pitchFamily="18" charset="0"/>
                        </a:rPr>
                        <m:t>𝐴</m:t>
                      </m:r>
                    </m:oMath>
                  </m:oMathPara>
                </a14:m>
                <a:endParaRPr lang="en-US" dirty="0">
                  <a:solidFill>
                    <a:srgbClr val="C00000"/>
                  </a:solidFill>
                </a:endParaRPr>
              </a:p>
            </p:txBody>
          </p:sp>
        </mc:Choice>
        <mc:Fallback xmlns="">
          <p:sp>
            <p:nvSpPr>
              <p:cNvPr id="22" name="Rectangle 21">
                <a:extLst>
                  <a:ext uri="{FF2B5EF4-FFF2-40B4-BE49-F238E27FC236}">
                    <a16:creationId xmlns:a16="http://schemas.microsoft.com/office/drawing/2014/main" id="{E8E20FCA-1B1D-4359-B58A-3876198B7D4F}"/>
                  </a:ext>
                </a:extLst>
              </p:cNvPr>
              <p:cNvSpPr>
                <a:spLocks noRot="1" noChangeAspect="1" noMove="1" noResize="1" noEditPoints="1" noAdjustHandles="1" noChangeArrowheads="1" noChangeShapeType="1" noTextEdit="1"/>
              </p:cNvSpPr>
              <p:nvPr/>
            </p:nvSpPr>
            <p:spPr>
              <a:xfrm>
                <a:off x="11268314" y="2507307"/>
                <a:ext cx="541367" cy="584775"/>
              </a:xfrm>
              <a:prstGeom prst="rect">
                <a:avLst/>
              </a:prstGeom>
              <a:blipFill>
                <a:blip r:embed="rId3"/>
                <a:stretch>
                  <a:fillRect/>
                </a:stretch>
              </a:blipFill>
            </p:spPr>
            <p:txBody>
              <a:bodyPr/>
              <a:lstStyle/>
              <a:p>
                <a:r>
                  <a:rPr lang="en-US">
                    <a:noFill/>
                  </a:rPr>
                  <a:t> </a:t>
                </a:r>
              </a:p>
            </p:txBody>
          </p:sp>
        </mc:Fallback>
      </mc:AlternateContent>
      <p:sp>
        <p:nvSpPr>
          <p:cNvPr id="23" name="Rectangle 22">
            <a:extLst>
              <a:ext uri="{FF2B5EF4-FFF2-40B4-BE49-F238E27FC236}">
                <a16:creationId xmlns:a16="http://schemas.microsoft.com/office/drawing/2014/main" id="{09868B17-5FED-44BE-9D23-B2403DCFD91A}"/>
              </a:ext>
            </a:extLst>
          </p:cNvPr>
          <p:cNvSpPr/>
          <p:nvPr/>
        </p:nvSpPr>
        <p:spPr>
          <a:xfrm>
            <a:off x="9119955" y="1787416"/>
            <a:ext cx="2067907" cy="183428"/>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A6F24F97-F8C7-4A87-91D2-C6F255917EF2}"/>
                  </a:ext>
                </a:extLst>
              </p:cNvPr>
              <p:cNvSpPr/>
              <p:nvPr/>
            </p:nvSpPr>
            <p:spPr>
              <a:xfrm>
                <a:off x="8448482" y="3631227"/>
                <a:ext cx="636328" cy="49340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𝑎</m:t>
                          </m:r>
                        </m:e>
                        <m:sub>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𝑖</m:t>
                              </m:r>
                            </m:e>
                            <m:sub>
                              <m:r>
                                <a:rPr lang="en-US" sz="2400" b="0" i="1" smtClean="0">
                                  <a:solidFill>
                                    <a:srgbClr val="C00000"/>
                                  </a:solidFill>
                                  <a:latin typeface="Cambria Math" panose="02040503050406030204" pitchFamily="18" charset="0"/>
                                </a:rPr>
                                <m:t>1</m:t>
                              </m:r>
                            </m:sub>
                          </m:sSub>
                        </m:sub>
                      </m:sSub>
                    </m:oMath>
                  </m:oMathPara>
                </a14:m>
                <a:endParaRPr lang="en-US" sz="2400" dirty="0">
                  <a:solidFill>
                    <a:srgbClr val="C00000"/>
                  </a:solidFill>
                </a:endParaRPr>
              </a:p>
            </p:txBody>
          </p:sp>
        </mc:Choice>
        <mc:Fallback xmlns="">
          <p:sp>
            <p:nvSpPr>
              <p:cNvPr id="24" name="Rectangle 23">
                <a:extLst>
                  <a:ext uri="{FF2B5EF4-FFF2-40B4-BE49-F238E27FC236}">
                    <a16:creationId xmlns:a16="http://schemas.microsoft.com/office/drawing/2014/main" id="{A6F24F97-F8C7-4A87-91D2-C6F255917EF2}"/>
                  </a:ext>
                </a:extLst>
              </p:cNvPr>
              <p:cNvSpPr>
                <a:spLocks noRot="1" noChangeAspect="1" noMove="1" noResize="1" noEditPoints="1" noAdjustHandles="1" noChangeArrowheads="1" noChangeShapeType="1" noTextEdit="1"/>
              </p:cNvSpPr>
              <p:nvPr/>
            </p:nvSpPr>
            <p:spPr>
              <a:xfrm>
                <a:off x="8448482" y="3631227"/>
                <a:ext cx="636328" cy="493405"/>
              </a:xfrm>
              <a:prstGeom prst="rect">
                <a:avLst/>
              </a:prstGeom>
              <a:blipFill>
                <a:blip r:embed="rId4"/>
                <a:stretch>
                  <a:fillRect/>
                </a:stretch>
              </a:blipFill>
            </p:spPr>
            <p:txBody>
              <a:bodyPr/>
              <a:lstStyle/>
              <a:p>
                <a:r>
                  <a:rPr lang="en-US">
                    <a:noFill/>
                  </a:rPr>
                  <a:t> </a:t>
                </a:r>
              </a:p>
            </p:txBody>
          </p:sp>
        </mc:Fallback>
      </mc:AlternateContent>
      <p:sp>
        <p:nvSpPr>
          <p:cNvPr id="15" name="Rectangle 14">
            <a:extLst>
              <a:ext uri="{FF2B5EF4-FFF2-40B4-BE49-F238E27FC236}">
                <a16:creationId xmlns:a16="http://schemas.microsoft.com/office/drawing/2014/main" id="{F8012DFE-EC09-4C00-BB5E-B317E3F7D906}"/>
              </a:ext>
            </a:extLst>
          </p:cNvPr>
          <p:cNvSpPr/>
          <p:nvPr/>
        </p:nvSpPr>
        <p:spPr>
          <a:xfrm>
            <a:off x="9119955" y="2372273"/>
            <a:ext cx="2067907" cy="183428"/>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6336538-8EEB-49BF-859D-F0DFA5E7EAAE}"/>
              </a:ext>
            </a:extLst>
          </p:cNvPr>
          <p:cNvSpPr/>
          <p:nvPr/>
        </p:nvSpPr>
        <p:spPr>
          <a:xfrm>
            <a:off x="9119954" y="2996158"/>
            <a:ext cx="2067907" cy="183428"/>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46D06189-35C8-4AF2-807F-CFBEF83B0EEF}"/>
              </a:ext>
            </a:extLst>
          </p:cNvPr>
          <p:cNvSpPr/>
          <p:nvPr/>
        </p:nvSpPr>
        <p:spPr>
          <a:xfrm>
            <a:off x="9119953" y="3444256"/>
            <a:ext cx="2067907" cy="183428"/>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B3019BE7-650D-4FB5-9F09-BDDC0BE93C38}"/>
              </a:ext>
            </a:extLst>
          </p:cNvPr>
          <p:cNvSpPr/>
          <p:nvPr/>
        </p:nvSpPr>
        <p:spPr>
          <a:xfrm>
            <a:off x="9119953" y="3861171"/>
            <a:ext cx="2067907" cy="183428"/>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C58F5B45-991D-4EE2-8922-D7E8441B5DB0}"/>
              </a:ext>
            </a:extLst>
          </p:cNvPr>
          <p:cNvSpPr/>
          <p:nvPr/>
        </p:nvSpPr>
        <p:spPr>
          <a:xfrm>
            <a:off x="9119953" y="1383760"/>
            <a:ext cx="2067907" cy="183428"/>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45DDC0B-1F2D-441B-9A32-73F4D0CD204B}"/>
              </a:ext>
            </a:extLst>
          </p:cNvPr>
          <p:cNvSpPr/>
          <p:nvPr/>
        </p:nvSpPr>
        <p:spPr>
          <a:xfrm>
            <a:off x="9119953" y="4332993"/>
            <a:ext cx="2067907" cy="183428"/>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89C79B64-FD90-4885-B7A4-0C934C5E9F41}"/>
              </a:ext>
            </a:extLst>
          </p:cNvPr>
          <p:cNvSpPr/>
          <p:nvPr/>
        </p:nvSpPr>
        <p:spPr>
          <a:xfrm>
            <a:off x="8972600" y="1574909"/>
            <a:ext cx="2362611" cy="2949233"/>
          </a:xfrm>
          <a:prstGeom prst="rect">
            <a:avLst/>
          </a:prstGeom>
          <a:noFill/>
          <a:ln w="28575">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D4BE64C1-E423-4425-9AC8-E76829F7AD1E}"/>
              </a:ext>
            </a:extLst>
          </p:cNvPr>
          <p:cNvSpPr/>
          <p:nvPr/>
        </p:nvSpPr>
        <p:spPr>
          <a:xfrm>
            <a:off x="8972600" y="3850060"/>
            <a:ext cx="2362611" cy="681803"/>
          </a:xfrm>
          <a:prstGeom prst="rect">
            <a:avLst/>
          </a:prstGeom>
          <a:noFill/>
          <a:ln w="57150">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795629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rgbClr val="C00000"/>
                </a:solidFill>
              </a:rPr>
              <a:t>Algorithm</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a:xfrm>
                <a:off x="838200" y="1825625"/>
                <a:ext cx="7807960" cy="4534535"/>
              </a:xfrm>
            </p:spPr>
            <p:txBody>
              <a:bodyPr>
                <a:normAutofit/>
              </a:bodyPr>
              <a:lstStyle/>
              <a:p>
                <a:pPr marL="457200" indent="-457200">
                  <a:buClr>
                    <a:schemeClr val="tx1"/>
                  </a:buClr>
                  <a:buFont typeface="Wingdings" panose="05000000000000000000" pitchFamily="2" charset="2"/>
                  <a:buChar char="v"/>
                </a:pPr>
                <a:r>
                  <a:rPr lang="en-US" dirty="0"/>
                  <a:t>Algorithm: sample (and rescale) a number of rows</a:t>
                </a:r>
              </a:p>
              <a:p>
                <a:pPr marL="457200" indent="-457200">
                  <a:buClr>
                    <a:schemeClr val="tx1"/>
                  </a:buClr>
                  <a:buFont typeface="Wingdings" panose="05000000000000000000" pitchFamily="2" charset="2"/>
                  <a:buChar char="v"/>
                </a:pPr>
                <a:r>
                  <a:rPr lang="en-US" dirty="0"/>
                  <a:t>New row arrives – store it</a:t>
                </a:r>
              </a:p>
              <a:p>
                <a:pPr marL="457200" indent="-457200">
                  <a:buClr>
                    <a:schemeClr val="tx1"/>
                  </a:buClr>
                  <a:buFont typeface="Wingdings" panose="05000000000000000000" pitchFamily="2" charset="2"/>
                  <a:buChar char="v"/>
                </a:pPr>
                <a:r>
                  <a:rPr lang="en-US" dirty="0"/>
                  <a:t>For each sampled (and rescaled) row </a:t>
                </a:r>
                <a14:m>
                  <m:oMath xmlns:m="http://schemas.openxmlformats.org/officeDocument/2006/math">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𝑎</m:t>
                        </m:r>
                      </m:e>
                      <m:sub>
                        <m:r>
                          <a:rPr lang="en-US" i="1">
                            <a:solidFill>
                              <a:srgbClr val="C00000"/>
                            </a:solidFill>
                            <a:latin typeface="Cambria Math" panose="02040503050406030204" pitchFamily="18" charset="0"/>
                          </a:rPr>
                          <m:t>𝑖</m:t>
                        </m:r>
                      </m:sub>
                    </m:sSub>
                  </m:oMath>
                </a14:m>
                <a:r>
                  <a:rPr lang="en-US" dirty="0"/>
                  <a:t>, sample the row with probability </a:t>
                </a:r>
                <a14:m>
                  <m:oMath xmlns:m="http://schemas.openxmlformats.org/officeDocument/2006/math">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𝜏</m:t>
                        </m:r>
                      </m:e>
                      <m:sub>
                        <m:r>
                          <a:rPr lang="en-US" i="1">
                            <a:solidFill>
                              <a:srgbClr val="C00000"/>
                            </a:solidFill>
                            <a:latin typeface="Cambria Math" panose="02040503050406030204" pitchFamily="18" charset="0"/>
                          </a:rPr>
                          <m:t>𝑖</m:t>
                        </m:r>
                      </m:sub>
                    </m:sSub>
                  </m:oMath>
                </a14:m>
                <a:r>
                  <a:rPr lang="en-US" dirty="0"/>
                  <a:t> ↔ </a:t>
                </a:r>
                <a:r>
                  <a:rPr lang="en-US" dirty="0" err="1">
                    <a:solidFill>
                      <a:srgbClr val="00B050"/>
                    </a:solidFill>
                  </a:rPr>
                  <a:t>downsampling</a:t>
                </a:r>
                <a:endParaRPr lang="en-US" dirty="0">
                  <a:solidFill>
                    <a:srgbClr val="00B050"/>
                  </a:solidFill>
                </a:endParaRPr>
              </a:p>
            </p:txBody>
          </p:sp>
        </mc:Choice>
        <mc:Fallback xmlns="">
          <p:sp>
            <p:nvSpPr>
              <p:cNvPr id="3" name="Content Placeholder 2">
                <a:extLst>
                  <a:ext uri="{FF2B5EF4-FFF2-40B4-BE49-F238E27FC236}">
                    <a16:creationId xmlns:a16="http://schemas.microsoft.com/office/drawing/2014/main" id="{15255D49-9D60-44DD-910D-2EBD0529DEC9}"/>
                  </a:ext>
                </a:extLst>
              </p:cNvPr>
              <p:cNvSpPr>
                <a:spLocks noGrp="1" noRot="1" noChangeAspect="1" noMove="1" noResize="1" noEditPoints="1" noAdjustHandles="1" noChangeArrowheads="1" noChangeShapeType="1" noTextEdit="1"/>
              </p:cNvSpPr>
              <p:nvPr>
                <p:ph idx="1"/>
              </p:nvPr>
            </p:nvSpPr>
            <p:spPr>
              <a:xfrm>
                <a:off x="838200" y="1825625"/>
                <a:ext cx="7807960" cy="4534535"/>
              </a:xfrm>
              <a:blipFill>
                <a:blip r:embed="rId2"/>
                <a:stretch>
                  <a:fillRect l="-1406" t="-21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E8E20FCA-1B1D-4359-B58A-3876198B7D4F}"/>
                  </a:ext>
                </a:extLst>
              </p:cNvPr>
              <p:cNvSpPr/>
              <p:nvPr/>
            </p:nvSpPr>
            <p:spPr>
              <a:xfrm>
                <a:off x="11268314" y="2507307"/>
                <a:ext cx="541367"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i="1" smtClean="0">
                          <a:solidFill>
                            <a:srgbClr val="C00000"/>
                          </a:solidFill>
                          <a:latin typeface="Cambria Math" panose="02040503050406030204" pitchFamily="18" charset="0"/>
                        </a:rPr>
                        <m:t>𝐴</m:t>
                      </m:r>
                    </m:oMath>
                  </m:oMathPara>
                </a14:m>
                <a:endParaRPr lang="en-US" dirty="0">
                  <a:solidFill>
                    <a:srgbClr val="C00000"/>
                  </a:solidFill>
                </a:endParaRPr>
              </a:p>
            </p:txBody>
          </p:sp>
        </mc:Choice>
        <mc:Fallback xmlns="">
          <p:sp>
            <p:nvSpPr>
              <p:cNvPr id="22" name="Rectangle 21">
                <a:extLst>
                  <a:ext uri="{FF2B5EF4-FFF2-40B4-BE49-F238E27FC236}">
                    <a16:creationId xmlns:a16="http://schemas.microsoft.com/office/drawing/2014/main" id="{E8E20FCA-1B1D-4359-B58A-3876198B7D4F}"/>
                  </a:ext>
                </a:extLst>
              </p:cNvPr>
              <p:cNvSpPr>
                <a:spLocks noRot="1" noChangeAspect="1" noMove="1" noResize="1" noEditPoints="1" noAdjustHandles="1" noChangeArrowheads="1" noChangeShapeType="1" noTextEdit="1"/>
              </p:cNvSpPr>
              <p:nvPr/>
            </p:nvSpPr>
            <p:spPr>
              <a:xfrm>
                <a:off x="11268314" y="2507307"/>
                <a:ext cx="541367" cy="584775"/>
              </a:xfrm>
              <a:prstGeom prst="rect">
                <a:avLst/>
              </a:prstGeom>
              <a:blipFill>
                <a:blip r:embed="rId3"/>
                <a:stretch>
                  <a:fillRect/>
                </a:stretch>
              </a:blipFill>
            </p:spPr>
            <p:txBody>
              <a:bodyPr/>
              <a:lstStyle/>
              <a:p>
                <a:r>
                  <a:rPr lang="en-US">
                    <a:noFill/>
                  </a:rPr>
                  <a:t> </a:t>
                </a:r>
              </a:p>
            </p:txBody>
          </p:sp>
        </mc:Fallback>
      </mc:AlternateContent>
      <p:sp>
        <p:nvSpPr>
          <p:cNvPr id="23" name="Rectangle 22">
            <a:extLst>
              <a:ext uri="{FF2B5EF4-FFF2-40B4-BE49-F238E27FC236}">
                <a16:creationId xmlns:a16="http://schemas.microsoft.com/office/drawing/2014/main" id="{09868B17-5FED-44BE-9D23-B2403DCFD91A}"/>
              </a:ext>
            </a:extLst>
          </p:cNvPr>
          <p:cNvSpPr/>
          <p:nvPr/>
        </p:nvSpPr>
        <p:spPr>
          <a:xfrm>
            <a:off x="9119955" y="1787416"/>
            <a:ext cx="2067907" cy="183428"/>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A6F24F97-F8C7-4A87-91D2-C6F255917EF2}"/>
                  </a:ext>
                </a:extLst>
              </p:cNvPr>
              <p:cNvSpPr/>
              <p:nvPr/>
            </p:nvSpPr>
            <p:spPr>
              <a:xfrm>
                <a:off x="8448482" y="3631227"/>
                <a:ext cx="636328" cy="49340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𝑎</m:t>
                          </m:r>
                        </m:e>
                        <m:sub>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𝑖</m:t>
                              </m:r>
                            </m:e>
                            <m:sub>
                              <m:r>
                                <a:rPr lang="en-US" sz="2400" b="0" i="1" smtClean="0">
                                  <a:solidFill>
                                    <a:srgbClr val="C00000"/>
                                  </a:solidFill>
                                  <a:latin typeface="Cambria Math" panose="02040503050406030204" pitchFamily="18" charset="0"/>
                                </a:rPr>
                                <m:t>1</m:t>
                              </m:r>
                            </m:sub>
                          </m:sSub>
                        </m:sub>
                      </m:sSub>
                    </m:oMath>
                  </m:oMathPara>
                </a14:m>
                <a:endParaRPr lang="en-US" sz="2400" dirty="0">
                  <a:solidFill>
                    <a:srgbClr val="C00000"/>
                  </a:solidFill>
                </a:endParaRPr>
              </a:p>
            </p:txBody>
          </p:sp>
        </mc:Choice>
        <mc:Fallback xmlns="">
          <p:sp>
            <p:nvSpPr>
              <p:cNvPr id="24" name="Rectangle 23">
                <a:extLst>
                  <a:ext uri="{FF2B5EF4-FFF2-40B4-BE49-F238E27FC236}">
                    <a16:creationId xmlns:a16="http://schemas.microsoft.com/office/drawing/2014/main" id="{A6F24F97-F8C7-4A87-91D2-C6F255917EF2}"/>
                  </a:ext>
                </a:extLst>
              </p:cNvPr>
              <p:cNvSpPr>
                <a:spLocks noRot="1" noChangeAspect="1" noMove="1" noResize="1" noEditPoints="1" noAdjustHandles="1" noChangeArrowheads="1" noChangeShapeType="1" noTextEdit="1"/>
              </p:cNvSpPr>
              <p:nvPr/>
            </p:nvSpPr>
            <p:spPr>
              <a:xfrm>
                <a:off x="8448482" y="3631227"/>
                <a:ext cx="636328" cy="493405"/>
              </a:xfrm>
              <a:prstGeom prst="rect">
                <a:avLst/>
              </a:prstGeom>
              <a:blipFill>
                <a:blip r:embed="rId4"/>
                <a:stretch>
                  <a:fillRect/>
                </a:stretch>
              </a:blipFill>
            </p:spPr>
            <p:txBody>
              <a:bodyPr/>
              <a:lstStyle/>
              <a:p>
                <a:r>
                  <a:rPr lang="en-US">
                    <a:noFill/>
                  </a:rPr>
                  <a:t> </a:t>
                </a:r>
              </a:p>
            </p:txBody>
          </p:sp>
        </mc:Fallback>
      </mc:AlternateContent>
      <p:sp>
        <p:nvSpPr>
          <p:cNvPr id="15" name="Rectangle 14">
            <a:extLst>
              <a:ext uri="{FF2B5EF4-FFF2-40B4-BE49-F238E27FC236}">
                <a16:creationId xmlns:a16="http://schemas.microsoft.com/office/drawing/2014/main" id="{F8012DFE-EC09-4C00-BB5E-B317E3F7D906}"/>
              </a:ext>
            </a:extLst>
          </p:cNvPr>
          <p:cNvSpPr/>
          <p:nvPr/>
        </p:nvSpPr>
        <p:spPr>
          <a:xfrm>
            <a:off x="9119955" y="2372273"/>
            <a:ext cx="2067907" cy="183428"/>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6336538-8EEB-49BF-859D-F0DFA5E7EAAE}"/>
              </a:ext>
            </a:extLst>
          </p:cNvPr>
          <p:cNvSpPr/>
          <p:nvPr/>
        </p:nvSpPr>
        <p:spPr>
          <a:xfrm>
            <a:off x="9119954" y="2996158"/>
            <a:ext cx="2067907" cy="183428"/>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46D06189-35C8-4AF2-807F-CFBEF83B0EEF}"/>
              </a:ext>
            </a:extLst>
          </p:cNvPr>
          <p:cNvSpPr/>
          <p:nvPr/>
        </p:nvSpPr>
        <p:spPr>
          <a:xfrm>
            <a:off x="9119953" y="3444256"/>
            <a:ext cx="2067907" cy="183428"/>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B3019BE7-650D-4FB5-9F09-BDDC0BE93C38}"/>
              </a:ext>
            </a:extLst>
          </p:cNvPr>
          <p:cNvSpPr/>
          <p:nvPr/>
        </p:nvSpPr>
        <p:spPr>
          <a:xfrm>
            <a:off x="9119953" y="3861171"/>
            <a:ext cx="2067907" cy="183428"/>
          </a:xfrm>
          <a:prstGeom prst="rect">
            <a:avLst/>
          </a:prstGeom>
          <a:noFill/>
          <a:ln w="57150">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C58F5B45-991D-4EE2-8922-D7E8441B5DB0}"/>
              </a:ext>
            </a:extLst>
          </p:cNvPr>
          <p:cNvSpPr/>
          <p:nvPr/>
        </p:nvSpPr>
        <p:spPr>
          <a:xfrm>
            <a:off x="9119953" y="1383760"/>
            <a:ext cx="2067907" cy="183428"/>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45DDC0B-1F2D-441B-9A32-73F4D0CD204B}"/>
              </a:ext>
            </a:extLst>
          </p:cNvPr>
          <p:cNvSpPr/>
          <p:nvPr/>
        </p:nvSpPr>
        <p:spPr>
          <a:xfrm>
            <a:off x="9119953" y="4332993"/>
            <a:ext cx="2067907" cy="183428"/>
          </a:xfrm>
          <a:prstGeom prst="rect">
            <a:avLst/>
          </a:prstGeom>
          <a:noFill/>
          <a:ln w="57150">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89C79B64-FD90-4885-B7A4-0C934C5E9F41}"/>
              </a:ext>
            </a:extLst>
          </p:cNvPr>
          <p:cNvSpPr/>
          <p:nvPr/>
        </p:nvSpPr>
        <p:spPr>
          <a:xfrm>
            <a:off x="8972600" y="1574909"/>
            <a:ext cx="2362611" cy="2949233"/>
          </a:xfrm>
          <a:prstGeom prst="rect">
            <a:avLst/>
          </a:prstGeom>
          <a:noFill/>
          <a:ln w="28575">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D4BE64C1-E423-4425-9AC8-E76829F7AD1E}"/>
              </a:ext>
            </a:extLst>
          </p:cNvPr>
          <p:cNvSpPr/>
          <p:nvPr/>
        </p:nvSpPr>
        <p:spPr>
          <a:xfrm>
            <a:off x="8972600" y="3850060"/>
            <a:ext cx="2362611" cy="681803"/>
          </a:xfrm>
          <a:prstGeom prst="rect">
            <a:avLst/>
          </a:prstGeom>
          <a:noFill/>
          <a:ln w="57150">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541470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rgbClr val="C00000"/>
                </a:solidFill>
              </a:rPr>
              <a:t>Algorithm</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a:xfrm>
                <a:off x="838200" y="1825625"/>
                <a:ext cx="7807960" cy="4534535"/>
              </a:xfrm>
            </p:spPr>
            <p:txBody>
              <a:bodyPr>
                <a:normAutofit/>
              </a:bodyPr>
              <a:lstStyle/>
              <a:p>
                <a:pPr marL="457200" indent="-457200">
                  <a:buClr>
                    <a:schemeClr val="tx1"/>
                  </a:buClr>
                  <a:buFont typeface="Wingdings" panose="05000000000000000000" pitchFamily="2" charset="2"/>
                  <a:buChar char="v"/>
                </a:pPr>
                <a:r>
                  <a:rPr lang="en-US" dirty="0"/>
                  <a:t>Algorithm: sample (and rescale) a number of rows</a:t>
                </a:r>
              </a:p>
              <a:p>
                <a:pPr marL="457200" indent="-457200">
                  <a:buClr>
                    <a:schemeClr val="tx1"/>
                  </a:buClr>
                  <a:buFont typeface="Wingdings" panose="05000000000000000000" pitchFamily="2" charset="2"/>
                  <a:buChar char="v"/>
                </a:pPr>
                <a:r>
                  <a:rPr lang="en-US" dirty="0"/>
                  <a:t>New row arrives – store it</a:t>
                </a:r>
              </a:p>
              <a:p>
                <a:pPr marL="457200" indent="-457200">
                  <a:buClr>
                    <a:schemeClr val="tx1"/>
                  </a:buClr>
                  <a:buFont typeface="Wingdings" panose="05000000000000000000" pitchFamily="2" charset="2"/>
                  <a:buChar char="v"/>
                </a:pPr>
                <a:r>
                  <a:rPr lang="en-US" dirty="0"/>
                  <a:t>For each sampled (and rescaled) row </a:t>
                </a:r>
                <a14:m>
                  <m:oMath xmlns:m="http://schemas.openxmlformats.org/officeDocument/2006/math">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𝑎</m:t>
                        </m:r>
                      </m:e>
                      <m:sub>
                        <m:r>
                          <a:rPr lang="en-US" i="1">
                            <a:solidFill>
                              <a:srgbClr val="C00000"/>
                            </a:solidFill>
                            <a:latin typeface="Cambria Math" panose="02040503050406030204" pitchFamily="18" charset="0"/>
                          </a:rPr>
                          <m:t>𝑖</m:t>
                        </m:r>
                      </m:sub>
                    </m:sSub>
                  </m:oMath>
                </a14:m>
                <a:r>
                  <a:rPr lang="en-US" dirty="0"/>
                  <a:t>, sample the row with probability </a:t>
                </a:r>
                <a14:m>
                  <m:oMath xmlns:m="http://schemas.openxmlformats.org/officeDocument/2006/math">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𝜏</m:t>
                        </m:r>
                      </m:e>
                      <m:sub>
                        <m:r>
                          <a:rPr lang="en-US" i="1">
                            <a:solidFill>
                              <a:srgbClr val="C00000"/>
                            </a:solidFill>
                            <a:latin typeface="Cambria Math" panose="02040503050406030204" pitchFamily="18" charset="0"/>
                          </a:rPr>
                          <m:t>𝑖</m:t>
                        </m:r>
                      </m:sub>
                    </m:sSub>
                  </m:oMath>
                </a14:m>
                <a:r>
                  <a:rPr lang="en-US" dirty="0"/>
                  <a:t> ↔ </a:t>
                </a:r>
                <a:r>
                  <a:rPr lang="en-US" dirty="0" err="1">
                    <a:solidFill>
                      <a:srgbClr val="00B050"/>
                    </a:solidFill>
                  </a:rPr>
                  <a:t>downsampling</a:t>
                </a:r>
                <a:endParaRPr lang="en-US" dirty="0">
                  <a:solidFill>
                    <a:srgbClr val="00B050"/>
                  </a:solidFill>
                </a:endParaRPr>
              </a:p>
            </p:txBody>
          </p:sp>
        </mc:Choice>
        <mc:Fallback xmlns="">
          <p:sp>
            <p:nvSpPr>
              <p:cNvPr id="3" name="Content Placeholder 2">
                <a:extLst>
                  <a:ext uri="{FF2B5EF4-FFF2-40B4-BE49-F238E27FC236}">
                    <a16:creationId xmlns:a16="http://schemas.microsoft.com/office/drawing/2014/main" id="{15255D49-9D60-44DD-910D-2EBD0529DEC9}"/>
                  </a:ext>
                </a:extLst>
              </p:cNvPr>
              <p:cNvSpPr>
                <a:spLocks noGrp="1" noRot="1" noChangeAspect="1" noMove="1" noResize="1" noEditPoints="1" noAdjustHandles="1" noChangeArrowheads="1" noChangeShapeType="1" noTextEdit="1"/>
              </p:cNvSpPr>
              <p:nvPr>
                <p:ph idx="1"/>
              </p:nvPr>
            </p:nvSpPr>
            <p:spPr>
              <a:xfrm>
                <a:off x="838200" y="1825625"/>
                <a:ext cx="7807960" cy="4534535"/>
              </a:xfrm>
              <a:blipFill>
                <a:blip r:embed="rId2"/>
                <a:stretch>
                  <a:fillRect l="-1406" t="-21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E8E20FCA-1B1D-4359-B58A-3876198B7D4F}"/>
                  </a:ext>
                </a:extLst>
              </p:cNvPr>
              <p:cNvSpPr/>
              <p:nvPr/>
            </p:nvSpPr>
            <p:spPr>
              <a:xfrm>
                <a:off x="11268314" y="2507307"/>
                <a:ext cx="541367"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i="1" smtClean="0">
                          <a:solidFill>
                            <a:srgbClr val="C00000"/>
                          </a:solidFill>
                          <a:latin typeface="Cambria Math" panose="02040503050406030204" pitchFamily="18" charset="0"/>
                        </a:rPr>
                        <m:t>𝐴</m:t>
                      </m:r>
                    </m:oMath>
                  </m:oMathPara>
                </a14:m>
                <a:endParaRPr lang="en-US" dirty="0">
                  <a:solidFill>
                    <a:srgbClr val="C00000"/>
                  </a:solidFill>
                </a:endParaRPr>
              </a:p>
            </p:txBody>
          </p:sp>
        </mc:Choice>
        <mc:Fallback xmlns="">
          <p:sp>
            <p:nvSpPr>
              <p:cNvPr id="22" name="Rectangle 21">
                <a:extLst>
                  <a:ext uri="{FF2B5EF4-FFF2-40B4-BE49-F238E27FC236}">
                    <a16:creationId xmlns:a16="http://schemas.microsoft.com/office/drawing/2014/main" id="{E8E20FCA-1B1D-4359-B58A-3876198B7D4F}"/>
                  </a:ext>
                </a:extLst>
              </p:cNvPr>
              <p:cNvSpPr>
                <a:spLocks noRot="1" noChangeAspect="1" noMove="1" noResize="1" noEditPoints="1" noAdjustHandles="1" noChangeArrowheads="1" noChangeShapeType="1" noTextEdit="1"/>
              </p:cNvSpPr>
              <p:nvPr/>
            </p:nvSpPr>
            <p:spPr>
              <a:xfrm>
                <a:off x="11268314" y="2507307"/>
                <a:ext cx="541367" cy="584775"/>
              </a:xfrm>
              <a:prstGeom prst="rect">
                <a:avLst/>
              </a:prstGeom>
              <a:blipFill>
                <a:blip r:embed="rId3"/>
                <a:stretch>
                  <a:fillRect/>
                </a:stretch>
              </a:blipFill>
            </p:spPr>
            <p:txBody>
              <a:bodyPr/>
              <a:lstStyle/>
              <a:p>
                <a:r>
                  <a:rPr lang="en-US">
                    <a:noFill/>
                  </a:rPr>
                  <a:t> </a:t>
                </a:r>
              </a:p>
            </p:txBody>
          </p:sp>
        </mc:Fallback>
      </mc:AlternateContent>
      <p:sp>
        <p:nvSpPr>
          <p:cNvPr id="23" name="Rectangle 22">
            <a:extLst>
              <a:ext uri="{FF2B5EF4-FFF2-40B4-BE49-F238E27FC236}">
                <a16:creationId xmlns:a16="http://schemas.microsoft.com/office/drawing/2014/main" id="{09868B17-5FED-44BE-9D23-B2403DCFD91A}"/>
              </a:ext>
            </a:extLst>
          </p:cNvPr>
          <p:cNvSpPr/>
          <p:nvPr/>
        </p:nvSpPr>
        <p:spPr>
          <a:xfrm>
            <a:off x="9119955" y="1787416"/>
            <a:ext cx="2067907" cy="183428"/>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A6F24F97-F8C7-4A87-91D2-C6F255917EF2}"/>
                  </a:ext>
                </a:extLst>
              </p:cNvPr>
              <p:cNvSpPr/>
              <p:nvPr/>
            </p:nvSpPr>
            <p:spPr>
              <a:xfrm>
                <a:off x="8457777" y="3305137"/>
                <a:ext cx="636328" cy="49340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𝑎</m:t>
                          </m:r>
                        </m:e>
                        <m:sub>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𝑖</m:t>
                              </m:r>
                            </m:e>
                            <m:sub>
                              <m:r>
                                <a:rPr lang="en-US" sz="2400" b="0" i="1" smtClean="0">
                                  <a:solidFill>
                                    <a:srgbClr val="C00000"/>
                                  </a:solidFill>
                                  <a:latin typeface="Cambria Math" panose="02040503050406030204" pitchFamily="18" charset="0"/>
                                </a:rPr>
                                <m:t>2</m:t>
                              </m:r>
                            </m:sub>
                          </m:sSub>
                        </m:sub>
                      </m:sSub>
                    </m:oMath>
                  </m:oMathPara>
                </a14:m>
                <a:endParaRPr lang="en-US" sz="2400" dirty="0">
                  <a:solidFill>
                    <a:srgbClr val="C00000"/>
                  </a:solidFill>
                </a:endParaRPr>
              </a:p>
            </p:txBody>
          </p:sp>
        </mc:Choice>
        <mc:Fallback xmlns="">
          <p:sp>
            <p:nvSpPr>
              <p:cNvPr id="24" name="Rectangle 23">
                <a:extLst>
                  <a:ext uri="{FF2B5EF4-FFF2-40B4-BE49-F238E27FC236}">
                    <a16:creationId xmlns:a16="http://schemas.microsoft.com/office/drawing/2014/main" id="{A6F24F97-F8C7-4A87-91D2-C6F255917EF2}"/>
                  </a:ext>
                </a:extLst>
              </p:cNvPr>
              <p:cNvSpPr>
                <a:spLocks noRot="1" noChangeAspect="1" noMove="1" noResize="1" noEditPoints="1" noAdjustHandles="1" noChangeArrowheads="1" noChangeShapeType="1" noTextEdit="1"/>
              </p:cNvSpPr>
              <p:nvPr/>
            </p:nvSpPr>
            <p:spPr>
              <a:xfrm>
                <a:off x="8457777" y="3305137"/>
                <a:ext cx="636328" cy="493405"/>
              </a:xfrm>
              <a:prstGeom prst="rect">
                <a:avLst/>
              </a:prstGeom>
              <a:blipFill>
                <a:blip r:embed="rId4"/>
                <a:stretch>
                  <a:fillRect b="-1235"/>
                </a:stretch>
              </a:blipFill>
            </p:spPr>
            <p:txBody>
              <a:bodyPr/>
              <a:lstStyle/>
              <a:p>
                <a:r>
                  <a:rPr lang="en-US">
                    <a:noFill/>
                  </a:rPr>
                  <a:t> </a:t>
                </a:r>
              </a:p>
            </p:txBody>
          </p:sp>
        </mc:Fallback>
      </mc:AlternateContent>
      <p:sp>
        <p:nvSpPr>
          <p:cNvPr id="15" name="Rectangle 14">
            <a:extLst>
              <a:ext uri="{FF2B5EF4-FFF2-40B4-BE49-F238E27FC236}">
                <a16:creationId xmlns:a16="http://schemas.microsoft.com/office/drawing/2014/main" id="{F8012DFE-EC09-4C00-BB5E-B317E3F7D906}"/>
              </a:ext>
            </a:extLst>
          </p:cNvPr>
          <p:cNvSpPr/>
          <p:nvPr/>
        </p:nvSpPr>
        <p:spPr>
          <a:xfrm>
            <a:off x="9119955" y="2372273"/>
            <a:ext cx="2067907" cy="183428"/>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6336538-8EEB-49BF-859D-F0DFA5E7EAAE}"/>
              </a:ext>
            </a:extLst>
          </p:cNvPr>
          <p:cNvSpPr/>
          <p:nvPr/>
        </p:nvSpPr>
        <p:spPr>
          <a:xfrm>
            <a:off x="9119954" y="2996158"/>
            <a:ext cx="2067907" cy="183428"/>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46D06189-35C8-4AF2-807F-CFBEF83B0EEF}"/>
              </a:ext>
            </a:extLst>
          </p:cNvPr>
          <p:cNvSpPr/>
          <p:nvPr/>
        </p:nvSpPr>
        <p:spPr>
          <a:xfrm>
            <a:off x="9119953" y="3444256"/>
            <a:ext cx="2067907" cy="183428"/>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B3019BE7-650D-4FB5-9F09-BDDC0BE93C38}"/>
              </a:ext>
            </a:extLst>
          </p:cNvPr>
          <p:cNvSpPr/>
          <p:nvPr/>
        </p:nvSpPr>
        <p:spPr>
          <a:xfrm>
            <a:off x="9119953" y="3861171"/>
            <a:ext cx="2067907" cy="183428"/>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C58F5B45-991D-4EE2-8922-D7E8441B5DB0}"/>
              </a:ext>
            </a:extLst>
          </p:cNvPr>
          <p:cNvSpPr/>
          <p:nvPr/>
        </p:nvSpPr>
        <p:spPr>
          <a:xfrm>
            <a:off x="9119953" y="1383760"/>
            <a:ext cx="2067907" cy="183428"/>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45DDC0B-1F2D-441B-9A32-73F4D0CD204B}"/>
              </a:ext>
            </a:extLst>
          </p:cNvPr>
          <p:cNvSpPr/>
          <p:nvPr/>
        </p:nvSpPr>
        <p:spPr>
          <a:xfrm>
            <a:off x="9119953" y="4332993"/>
            <a:ext cx="2067907" cy="183428"/>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89C79B64-FD90-4885-B7A4-0C934C5E9F41}"/>
              </a:ext>
            </a:extLst>
          </p:cNvPr>
          <p:cNvSpPr/>
          <p:nvPr/>
        </p:nvSpPr>
        <p:spPr>
          <a:xfrm>
            <a:off x="8972600" y="1574909"/>
            <a:ext cx="2362611" cy="2949233"/>
          </a:xfrm>
          <a:prstGeom prst="rect">
            <a:avLst/>
          </a:prstGeom>
          <a:noFill/>
          <a:ln w="28575">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88766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rgbClr val="C00000"/>
                </a:solidFill>
              </a:rPr>
              <a:t>Algorithm</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a:xfrm>
                <a:off x="838200" y="1825625"/>
                <a:ext cx="7807960" cy="4534535"/>
              </a:xfrm>
            </p:spPr>
            <p:txBody>
              <a:bodyPr>
                <a:normAutofit/>
              </a:bodyPr>
              <a:lstStyle/>
              <a:p>
                <a:pPr marL="457200" indent="-457200">
                  <a:buClr>
                    <a:schemeClr val="tx1"/>
                  </a:buClr>
                  <a:buFont typeface="Wingdings" panose="05000000000000000000" pitchFamily="2" charset="2"/>
                  <a:buChar char="v"/>
                </a:pPr>
                <a:r>
                  <a:rPr lang="en-US" dirty="0"/>
                  <a:t>Algorithm: sample (and rescale) a number of rows</a:t>
                </a:r>
              </a:p>
              <a:p>
                <a:pPr marL="457200" indent="-457200">
                  <a:buClr>
                    <a:schemeClr val="tx1"/>
                  </a:buClr>
                  <a:buFont typeface="Wingdings" panose="05000000000000000000" pitchFamily="2" charset="2"/>
                  <a:buChar char="v"/>
                </a:pPr>
                <a:r>
                  <a:rPr lang="en-US" dirty="0"/>
                  <a:t>New row arrives – store it</a:t>
                </a:r>
              </a:p>
              <a:p>
                <a:pPr marL="457200" indent="-457200">
                  <a:buClr>
                    <a:schemeClr val="tx1"/>
                  </a:buClr>
                  <a:buFont typeface="Wingdings" panose="05000000000000000000" pitchFamily="2" charset="2"/>
                  <a:buChar char="v"/>
                </a:pPr>
                <a:r>
                  <a:rPr lang="en-US" dirty="0"/>
                  <a:t>For each sampled (and rescaled) row </a:t>
                </a:r>
                <a14:m>
                  <m:oMath xmlns:m="http://schemas.openxmlformats.org/officeDocument/2006/math">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𝑎</m:t>
                        </m:r>
                      </m:e>
                      <m:sub>
                        <m:r>
                          <a:rPr lang="en-US" i="1">
                            <a:solidFill>
                              <a:srgbClr val="C00000"/>
                            </a:solidFill>
                            <a:latin typeface="Cambria Math" panose="02040503050406030204" pitchFamily="18" charset="0"/>
                          </a:rPr>
                          <m:t>𝑖</m:t>
                        </m:r>
                      </m:sub>
                    </m:sSub>
                  </m:oMath>
                </a14:m>
                <a:r>
                  <a:rPr lang="en-US" dirty="0"/>
                  <a:t>, sample the row with probability </a:t>
                </a:r>
                <a14:m>
                  <m:oMath xmlns:m="http://schemas.openxmlformats.org/officeDocument/2006/math">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𝜏</m:t>
                        </m:r>
                      </m:e>
                      <m:sub>
                        <m:r>
                          <a:rPr lang="en-US" i="1">
                            <a:solidFill>
                              <a:srgbClr val="C00000"/>
                            </a:solidFill>
                            <a:latin typeface="Cambria Math" panose="02040503050406030204" pitchFamily="18" charset="0"/>
                          </a:rPr>
                          <m:t>𝑖</m:t>
                        </m:r>
                      </m:sub>
                    </m:sSub>
                  </m:oMath>
                </a14:m>
                <a:r>
                  <a:rPr lang="en-US" dirty="0"/>
                  <a:t> ↔ </a:t>
                </a:r>
                <a:r>
                  <a:rPr lang="en-US" dirty="0" err="1">
                    <a:solidFill>
                      <a:srgbClr val="00B050"/>
                    </a:solidFill>
                  </a:rPr>
                  <a:t>downsampling</a:t>
                </a:r>
                <a:endParaRPr lang="en-US" dirty="0">
                  <a:solidFill>
                    <a:srgbClr val="00B050"/>
                  </a:solidFill>
                </a:endParaRPr>
              </a:p>
            </p:txBody>
          </p:sp>
        </mc:Choice>
        <mc:Fallback xmlns="">
          <p:sp>
            <p:nvSpPr>
              <p:cNvPr id="3" name="Content Placeholder 2">
                <a:extLst>
                  <a:ext uri="{FF2B5EF4-FFF2-40B4-BE49-F238E27FC236}">
                    <a16:creationId xmlns:a16="http://schemas.microsoft.com/office/drawing/2014/main" id="{15255D49-9D60-44DD-910D-2EBD0529DEC9}"/>
                  </a:ext>
                </a:extLst>
              </p:cNvPr>
              <p:cNvSpPr>
                <a:spLocks noGrp="1" noRot="1" noChangeAspect="1" noMove="1" noResize="1" noEditPoints="1" noAdjustHandles="1" noChangeArrowheads="1" noChangeShapeType="1" noTextEdit="1"/>
              </p:cNvSpPr>
              <p:nvPr>
                <p:ph idx="1"/>
              </p:nvPr>
            </p:nvSpPr>
            <p:spPr>
              <a:xfrm>
                <a:off x="838200" y="1825625"/>
                <a:ext cx="7807960" cy="4534535"/>
              </a:xfrm>
              <a:blipFill>
                <a:blip r:embed="rId2"/>
                <a:stretch>
                  <a:fillRect l="-1406" t="-21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E8E20FCA-1B1D-4359-B58A-3876198B7D4F}"/>
                  </a:ext>
                </a:extLst>
              </p:cNvPr>
              <p:cNvSpPr/>
              <p:nvPr/>
            </p:nvSpPr>
            <p:spPr>
              <a:xfrm>
                <a:off x="11268314" y="2507307"/>
                <a:ext cx="541367"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i="1" smtClean="0">
                          <a:solidFill>
                            <a:srgbClr val="C00000"/>
                          </a:solidFill>
                          <a:latin typeface="Cambria Math" panose="02040503050406030204" pitchFamily="18" charset="0"/>
                        </a:rPr>
                        <m:t>𝐴</m:t>
                      </m:r>
                    </m:oMath>
                  </m:oMathPara>
                </a14:m>
                <a:endParaRPr lang="en-US" dirty="0">
                  <a:solidFill>
                    <a:srgbClr val="C00000"/>
                  </a:solidFill>
                </a:endParaRPr>
              </a:p>
            </p:txBody>
          </p:sp>
        </mc:Choice>
        <mc:Fallback xmlns="">
          <p:sp>
            <p:nvSpPr>
              <p:cNvPr id="22" name="Rectangle 21">
                <a:extLst>
                  <a:ext uri="{FF2B5EF4-FFF2-40B4-BE49-F238E27FC236}">
                    <a16:creationId xmlns:a16="http://schemas.microsoft.com/office/drawing/2014/main" id="{E8E20FCA-1B1D-4359-B58A-3876198B7D4F}"/>
                  </a:ext>
                </a:extLst>
              </p:cNvPr>
              <p:cNvSpPr>
                <a:spLocks noRot="1" noChangeAspect="1" noMove="1" noResize="1" noEditPoints="1" noAdjustHandles="1" noChangeArrowheads="1" noChangeShapeType="1" noTextEdit="1"/>
              </p:cNvSpPr>
              <p:nvPr/>
            </p:nvSpPr>
            <p:spPr>
              <a:xfrm>
                <a:off x="11268314" y="2507307"/>
                <a:ext cx="541367" cy="584775"/>
              </a:xfrm>
              <a:prstGeom prst="rect">
                <a:avLst/>
              </a:prstGeom>
              <a:blipFill>
                <a:blip r:embed="rId3"/>
                <a:stretch>
                  <a:fillRect/>
                </a:stretch>
              </a:blipFill>
            </p:spPr>
            <p:txBody>
              <a:bodyPr/>
              <a:lstStyle/>
              <a:p>
                <a:r>
                  <a:rPr lang="en-US">
                    <a:noFill/>
                  </a:rPr>
                  <a:t> </a:t>
                </a:r>
              </a:p>
            </p:txBody>
          </p:sp>
        </mc:Fallback>
      </mc:AlternateContent>
      <p:sp>
        <p:nvSpPr>
          <p:cNvPr id="23" name="Rectangle 22">
            <a:extLst>
              <a:ext uri="{FF2B5EF4-FFF2-40B4-BE49-F238E27FC236}">
                <a16:creationId xmlns:a16="http://schemas.microsoft.com/office/drawing/2014/main" id="{09868B17-5FED-44BE-9D23-B2403DCFD91A}"/>
              </a:ext>
            </a:extLst>
          </p:cNvPr>
          <p:cNvSpPr/>
          <p:nvPr/>
        </p:nvSpPr>
        <p:spPr>
          <a:xfrm>
            <a:off x="9119955" y="1787416"/>
            <a:ext cx="2067907" cy="183428"/>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A6F24F97-F8C7-4A87-91D2-C6F255917EF2}"/>
                  </a:ext>
                </a:extLst>
              </p:cNvPr>
              <p:cNvSpPr/>
              <p:nvPr/>
            </p:nvSpPr>
            <p:spPr>
              <a:xfrm>
                <a:off x="8457777" y="3305137"/>
                <a:ext cx="636328" cy="49340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𝑎</m:t>
                          </m:r>
                        </m:e>
                        <m:sub>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𝑖</m:t>
                              </m:r>
                            </m:e>
                            <m:sub>
                              <m:r>
                                <a:rPr lang="en-US" sz="2400" b="0" i="1" smtClean="0">
                                  <a:solidFill>
                                    <a:srgbClr val="C00000"/>
                                  </a:solidFill>
                                  <a:latin typeface="Cambria Math" panose="02040503050406030204" pitchFamily="18" charset="0"/>
                                </a:rPr>
                                <m:t>2</m:t>
                              </m:r>
                            </m:sub>
                          </m:sSub>
                        </m:sub>
                      </m:sSub>
                    </m:oMath>
                  </m:oMathPara>
                </a14:m>
                <a:endParaRPr lang="en-US" sz="2400" dirty="0">
                  <a:solidFill>
                    <a:srgbClr val="C00000"/>
                  </a:solidFill>
                </a:endParaRPr>
              </a:p>
            </p:txBody>
          </p:sp>
        </mc:Choice>
        <mc:Fallback xmlns="">
          <p:sp>
            <p:nvSpPr>
              <p:cNvPr id="24" name="Rectangle 23">
                <a:extLst>
                  <a:ext uri="{FF2B5EF4-FFF2-40B4-BE49-F238E27FC236}">
                    <a16:creationId xmlns:a16="http://schemas.microsoft.com/office/drawing/2014/main" id="{A6F24F97-F8C7-4A87-91D2-C6F255917EF2}"/>
                  </a:ext>
                </a:extLst>
              </p:cNvPr>
              <p:cNvSpPr>
                <a:spLocks noRot="1" noChangeAspect="1" noMove="1" noResize="1" noEditPoints="1" noAdjustHandles="1" noChangeArrowheads="1" noChangeShapeType="1" noTextEdit="1"/>
              </p:cNvSpPr>
              <p:nvPr/>
            </p:nvSpPr>
            <p:spPr>
              <a:xfrm>
                <a:off x="8457777" y="3305137"/>
                <a:ext cx="636328" cy="493405"/>
              </a:xfrm>
              <a:prstGeom prst="rect">
                <a:avLst/>
              </a:prstGeom>
              <a:blipFill>
                <a:blip r:embed="rId4"/>
                <a:stretch>
                  <a:fillRect b="-1235"/>
                </a:stretch>
              </a:blipFill>
            </p:spPr>
            <p:txBody>
              <a:bodyPr/>
              <a:lstStyle/>
              <a:p>
                <a:r>
                  <a:rPr lang="en-US">
                    <a:noFill/>
                  </a:rPr>
                  <a:t> </a:t>
                </a:r>
              </a:p>
            </p:txBody>
          </p:sp>
        </mc:Fallback>
      </mc:AlternateContent>
      <p:sp>
        <p:nvSpPr>
          <p:cNvPr id="15" name="Rectangle 14">
            <a:extLst>
              <a:ext uri="{FF2B5EF4-FFF2-40B4-BE49-F238E27FC236}">
                <a16:creationId xmlns:a16="http://schemas.microsoft.com/office/drawing/2014/main" id="{F8012DFE-EC09-4C00-BB5E-B317E3F7D906}"/>
              </a:ext>
            </a:extLst>
          </p:cNvPr>
          <p:cNvSpPr/>
          <p:nvPr/>
        </p:nvSpPr>
        <p:spPr>
          <a:xfrm>
            <a:off x="9119955" y="2372273"/>
            <a:ext cx="2067907" cy="183428"/>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6336538-8EEB-49BF-859D-F0DFA5E7EAAE}"/>
              </a:ext>
            </a:extLst>
          </p:cNvPr>
          <p:cNvSpPr/>
          <p:nvPr/>
        </p:nvSpPr>
        <p:spPr>
          <a:xfrm>
            <a:off x="9119954" y="2996158"/>
            <a:ext cx="2067907" cy="183428"/>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46D06189-35C8-4AF2-807F-CFBEF83B0EEF}"/>
              </a:ext>
            </a:extLst>
          </p:cNvPr>
          <p:cNvSpPr/>
          <p:nvPr/>
        </p:nvSpPr>
        <p:spPr>
          <a:xfrm>
            <a:off x="9119953" y="3444256"/>
            <a:ext cx="2067907" cy="183428"/>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B3019BE7-650D-4FB5-9F09-BDDC0BE93C38}"/>
              </a:ext>
            </a:extLst>
          </p:cNvPr>
          <p:cNvSpPr/>
          <p:nvPr/>
        </p:nvSpPr>
        <p:spPr>
          <a:xfrm>
            <a:off x="9119953" y="3861171"/>
            <a:ext cx="2067907" cy="183428"/>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C58F5B45-991D-4EE2-8922-D7E8441B5DB0}"/>
              </a:ext>
            </a:extLst>
          </p:cNvPr>
          <p:cNvSpPr/>
          <p:nvPr/>
        </p:nvSpPr>
        <p:spPr>
          <a:xfrm>
            <a:off x="9119953" y="1383760"/>
            <a:ext cx="2067907" cy="183428"/>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45DDC0B-1F2D-441B-9A32-73F4D0CD204B}"/>
              </a:ext>
            </a:extLst>
          </p:cNvPr>
          <p:cNvSpPr/>
          <p:nvPr/>
        </p:nvSpPr>
        <p:spPr>
          <a:xfrm>
            <a:off x="9119953" y="4332993"/>
            <a:ext cx="2067907" cy="183428"/>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89C79B64-FD90-4885-B7A4-0C934C5E9F41}"/>
              </a:ext>
            </a:extLst>
          </p:cNvPr>
          <p:cNvSpPr/>
          <p:nvPr/>
        </p:nvSpPr>
        <p:spPr>
          <a:xfrm>
            <a:off x="8972600" y="1574909"/>
            <a:ext cx="2362611" cy="2949233"/>
          </a:xfrm>
          <a:prstGeom prst="rect">
            <a:avLst/>
          </a:prstGeom>
          <a:noFill/>
          <a:ln w="28575">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8A4BAAE5-710D-4AAA-A434-E5B9018737F0}"/>
              </a:ext>
            </a:extLst>
          </p:cNvPr>
          <p:cNvSpPr/>
          <p:nvPr/>
        </p:nvSpPr>
        <p:spPr>
          <a:xfrm>
            <a:off x="8972600" y="3444256"/>
            <a:ext cx="2362611" cy="1087607"/>
          </a:xfrm>
          <a:prstGeom prst="rect">
            <a:avLst/>
          </a:prstGeom>
          <a:noFill/>
          <a:ln w="57150">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375649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4BBB2F5-78A4-4A38-A424-BEBE048AB8A5}"/>
              </a:ext>
            </a:extLst>
          </p:cNvPr>
          <p:cNvPicPr>
            <a:picLocks noChangeAspect="1"/>
          </p:cNvPicPr>
          <p:nvPr/>
        </p:nvPicPr>
        <p:blipFill>
          <a:blip r:embed="rId2"/>
          <a:stretch>
            <a:fillRect/>
          </a:stretch>
        </p:blipFill>
        <p:spPr>
          <a:xfrm>
            <a:off x="1161078" y="2180632"/>
            <a:ext cx="1213593" cy="1204434"/>
          </a:xfrm>
          <a:prstGeom prst="rect">
            <a:avLst/>
          </a:prstGeom>
        </p:spPr>
      </p:pic>
      <p:pic>
        <p:nvPicPr>
          <p:cNvPr id="11" name="Picture 10">
            <a:extLst>
              <a:ext uri="{FF2B5EF4-FFF2-40B4-BE49-F238E27FC236}">
                <a16:creationId xmlns:a16="http://schemas.microsoft.com/office/drawing/2014/main" id="{308B10FD-C98C-4EFC-9E76-F9DF4819B4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7706" y="3523845"/>
            <a:ext cx="1323899" cy="1379061"/>
          </a:xfrm>
          <a:prstGeom prst="rect">
            <a:avLst/>
          </a:prstGeom>
        </p:spPr>
      </p:pic>
      <p:pic>
        <p:nvPicPr>
          <p:cNvPr id="13" name="Picture 12">
            <a:extLst>
              <a:ext uri="{FF2B5EF4-FFF2-40B4-BE49-F238E27FC236}">
                <a16:creationId xmlns:a16="http://schemas.microsoft.com/office/drawing/2014/main" id="{9A9A426C-E3AA-4274-89E7-60C185F8A68C}"/>
              </a:ext>
            </a:extLst>
          </p:cNvPr>
          <p:cNvPicPr>
            <a:picLocks noChangeAspect="1"/>
          </p:cNvPicPr>
          <p:nvPr/>
        </p:nvPicPr>
        <p:blipFill>
          <a:blip r:embed="rId4"/>
          <a:stretch>
            <a:fillRect/>
          </a:stretch>
        </p:blipFill>
        <p:spPr>
          <a:xfrm>
            <a:off x="1211950" y="5041685"/>
            <a:ext cx="1175409" cy="1640499"/>
          </a:xfrm>
          <a:prstGeom prst="rect">
            <a:avLst/>
          </a:prstGeom>
        </p:spPr>
      </p:pic>
      <p:sp>
        <p:nvSpPr>
          <p:cNvPr id="16" name="TextBox 15">
            <a:extLst>
              <a:ext uri="{FF2B5EF4-FFF2-40B4-BE49-F238E27FC236}">
                <a16:creationId xmlns:a16="http://schemas.microsoft.com/office/drawing/2014/main" id="{2BF16D3D-6CBD-4004-862E-795AD03EC375}"/>
              </a:ext>
            </a:extLst>
          </p:cNvPr>
          <p:cNvSpPr txBox="1"/>
          <p:nvPr/>
        </p:nvSpPr>
        <p:spPr>
          <a:xfrm>
            <a:off x="4987151" y="2406796"/>
            <a:ext cx="2519363" cy="523562"/>
          </a:xfrm>
          <a:prstGeom prst="rect">
            <a:avLst/>
          </a:prstGeom>
          <a:noFill/>
        </p:spPr>
        <p:txBody>
          <a:bodyPr wrap="square" rtlCol="0">
            <a:spAutoFit/>
          </a:bodyPr>
          <a:lstStyle/>
          <a:p>
            <a:r>
              <a:rPr lang="en-US" sz="2800" dirty="0" err="1"/>
              <a:t>Jalaj</a:t>
            </a:r>
            <a:r>
              <a:rPr lang="en-US" sz="2800" dirty="0"/>
              <a:t> Upadhyay</a:t>
            </a:r>
          </a:p>
        </p:txBody>
      </p:sp>
      <p:sp>
        <p:nvSpPr>
          <p:cNvPr id="17" name="TextBox 16">
            <a:extLst>
              <a:ext uri="{FF2B5EF4-FFF2-40B4-BE49-F238E27FC236}">
                <a16:creationId xmlns:a16="http://schemas.microsoft.com/office/drawing/2014/main" id="{DA567475-BDE8-4A66-AD57-287F36805068}"/>
              </a:ext>
            </a:extLst>
          </p:cNvPr>
          <p:cNvSpPr txBox="1"/>
          <p:nvPr/>
        </p:nvSpPr>
        <p:spPr>
          <a:xfrm>
            <a:off x="4632718" y="3889511"/>
            <a:ext cx="2926558" cy="523220"/>
          </a:xfrm>
          <a:prstGeom prst="rect">
            <a:avLst/>
          </a:prstGeom>
          <a:noFill/>
        </p:spPr>
        <p:txBody>
          <a:bodyPr wrap="square" rtlCol="0">
            <a:spAutoFit/>
          </a:bodyPr>
          <a:lstStyle/>
          <a:p>
            <a:r>
              <a:rPr lang="en-US" sz="2800" dirty="0"/>
              <a:t>David P. Woodruff</a:t>
            </a:r>
          </a:p>
        </p:txBody>
      </p:sp>
      <p:sp>
        <p:nvSpPr>
          <p:cNvPr id="19" name="TextBox 18">
            <a:extLst>
              <a:ext uri="{FF2B5EF4-FFF2-40B4-BE49-F238E27FC236}">
                <a16:creationId xmlns:a16="http://schemas.microsoft.com/office/drawing/2014/main" id="{E74C640E-2B92-437D-BF43-BE87F39E9CC1}"/>
              </a:ext>
            </a:extLst>
          </p:cNvPr>
          <p:cNvSpPr txBox="1"/>
          <p:nvPr/>
        </p:nvSpPr>
        <p:spPr>
          <a:xfrm>
            <a:off x="4887512" y="5446040"/>
            <a:ext cx="2926558" cy="523220"/>
          </a:xfrm>
          <a:prstGeom prst="rect">
            <a:avLst/>
          </a:prstGeom>
          <a:noFill/>
        </p:spPr>
        <p:txBody>
          <a:bodyPr wrap="square" rtlCol="0">
            <a:spAutoFit/>
          </a:bodyPr>
          <a:lstStyle/>
          <a:p>
            <a:r>
              <a:rPr lang="en-US" sz="2800" dirty="0"/>
              <a:t>Samson Zhou</a:t>
            </a:r>
          </a:p>
        </p:txBody>
      </p:sp>
      <p:pic>
        <p:nvPicPr>
          <p:cNvPr id="2054" name="Picture 6" descr="Image result for carnegie mellon logo">
            <a:extLst>
              <a:ext uri="{FF2B5EF4-FFF2-40B4-BE49-F238E27FC236}">
                <a16:creationId xmlns:a16="http://schemas.microsoft.com/office/drawing/2014/main" id="{C1B6C347-E51E-499F-9BA3-CC7A0A30C27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61948" y="3715382"/>
            <a:ext cx="1973951" cy="1257428"/>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6" descr="Image result for carnegie mellon logo">
            <a:extLst>
              <a:ext uri="{FF2B5EF4-FFF2-40B4-BE49-F238E27FC236}">
                <a16:creationId xmlns:a16="http://schemas.microsoft.com/office/drawing/2014/main" id="{CE3607E8-E439-4611-9EA7-5997BB48AD8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61948" y="5282760"/>
            <a:ext cx="1973951" cy="125742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apple inc">
            <a:extLst>
              <a:ext uri="{FF2B5EF4-FFF2-40B4-BE49-F238E27FC236}">
                <a16:creationId xmlns:a16="http://schemas.microsoft.com/office/drawing/2014/main" id="{74447E84-BA22-4D06-B2CD-6D6C19541D8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996191" y="2244406"/>
            <a:ext cx="905463" cy="107688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A person standing in front of a building&#10;&#10;Description automatically generated">
            <a:extLst>
              <a:ext uri="{FF2B5EF4-FFF2-40B4-BE49-F238E27FC236}">
                <a16:creationId xmlns:a16="http://schemas.microsoft.com/office/drawing/2014/main" id="{7DB7BF06-00A1-4C07-B8B3-141EAC03414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66726" y="382933"/>
            <a:ext cx="1402298" cy="1544982"/>
          </a:xfrm>
          <a:prstGeom prst="rect">
            <a:avLst/>
          </a:prstGeom>
        </p:spPr>
      </p:pic>
      <p:sp>
        <p:nvSpPr>
          <p:cNvPr id="21" name="TextBox 20">
            <a:extLst>
              <a:ext uri="{FF2B5EF4-FFF2-40B4-BE49-F238E27FC236}">
                <a16:creationId xmlns:a16="http://schemas.microsoft.com/office/drawing/2014/main" id="{D03E139C-EB83-4657-A7AD-6503EE5DAEE3}"/>
              </a:ext>
            </a:extLst>
          </p:cNvPr>
          <p:cNvSpPr txBox="1"/>
          <p:nvPr/>
        </p:nvSpPr>
        <p:spPr>
          <a:xfrm>
            <a:off x="4550523" y="983857"/>
            <a:ext cx="3090949" cy="523220"/>
          </a:xfrm>
          <a:prstGeom prst="rect">
            <a:avLst/>
          </a:prstGeom>
          <a:noFill/>
        </p:spPr>
        <p:txBody>
          <a:bodyPr wrap="square" rtlCol="0">
            <a:spAutoFit/>
          </a:bodyPr>
          <a:lstStyle/>
          <a:p>
            <a:r>
              <a:rPr lang="en-US" sz="2800" dirty="0"/>
              <a:t>Christopher </a:t>
            </a:r>
            <a:r>
              <a:rPr lang="en-US" sz="2800" dirty="0" err="1"/>
              <a:t>Musco</a:t>
            </a:r>
            <a:endParaRPr lang="en-US" sz="2800" dirty="0"/>
          </a:p>
        </p:txBody>
      </p:sp>
      <p:pic>
        <p:nvPicPr>
          <p:cNvPr id="2050" name="Picture 2" descr="NYU Logo [New York University - nyu.edu] Download Vector ...">
            <a:extLst>
              <a:ext uri="{FF2B5EF4-FFF2-40B4-BE49-F238E27FC236}">
                <a16:creationId xmlns:a16="http://schemas.microsoft.com/office/drawing/2014/main" id="{E15186A4-00C6-4B0D-BDB7-80A4E044BDE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722971" y="382933"/>
            <a:ext cx="1544982" cy="15449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57127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rgbClr val="C00000"/>
                </a:solidFill>
              </a:rPr>
              <a:t>Algorithm</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a:xfrm>
                <a:off x="838200" y="1825625"/>
                <a:ext cx="7807960" cy="4534535"/>
              </a:xfrm>
            </p:spPr>
            <p:txBody>
              <a:bodyPr>
                <a:normAutofit/>
              </a:bodyPr>
              <a:lstStyle/>
              <a:p>
                <a:pPr marL="457200" indent="-457200">
                  <a:buClr>
                    <a:schemeClr val="tx1"/>
                  </a:buClr>
                  <a:buFont typeface="Wingdings" panose="05000000000000000000" pitchFamily="2" charset="2"/>
                  <a:buChar char="v"/>
                </a:pPr>
                <a:r>
                  <a:rPr lang="en-US" dirty="0"/>
                  <a:t>Algorithm: sample (and rescale) a number of rows</a:t>
                </a:r>
              </a:p>
              <a:p>
                <a:pPr marL="457200" indent="-457200">
                  <a:buClr>
                    <a:schemeClr val="tx1"/>
                  </a:buClr>
                  <a:buFont typeface="Wingdings" panose="05000000000000000000" pitchFamily="2" charset="2"/>
                  <a:buChar char="v"/>
                </a:pPr>
                <a:r>
                  <a:rPr lang="en-US" dirty="0"/>
                  <a:t>New row arrives – store it</a:t>
                </a:r>
              </a:p>
              <a:p>
                <a:pPr marL="457200" indent="-457200">
                  <a:buClr>
                    <a:schemeClr val="tx1"/>
                  </a:buClr>
                  <a:buFont typeface="Wingdings" panose="05000000000000000000" pitchFamily="2" charset="2"/>
                  <a:buChar char="v"/>
                </a:pPr>
                <a:r>
                  <a:rPr lang="en-US" dirty="0"/>
                  <a:t>For each sampled (and rescaled) row </a:t>
                </a:r>
                <a14:m>
                  <m:oMath xmlns:m="http://schemas.openxmlformats.org/officeDocument/2006/math">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𝑎</m:t>
                        </m:r>
                      </m:e>
                      <m:sub>
                        <m:r>
                          <a:rPr lang="en-US" i="1">
                            <a:solidFill>
                              <a:srgbClr val="C00000"/>
                            </a:solidFill>
                            <a:latin typeface="Cambria Math" panose="02040503050406030204" pitchFamily="18" charset="0"/>
                          </a:rPr>
                          <m:t>𝑖</m:t>
                        </m:r>
                      </m:sub>
                    </m:sSub>
                  </m:oMath>
                </a14:m>
                <a:r>
                  <a:rPr lang="en-US" dirty="0"/>
                  <a:t>, sample the row with probability </a:t>
                </a:r>
                <a14:m>
                  <m:oMath xmlns:m="http://schemas.openxmlformats.org/officeDocument/2006/math">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𝜏</m:t>
                        </m:r>
                      </m:e>
                      <m:sub>
                        <m:r>
                          <a:rPr lang="en-US" i="1">
                            <a:solidFill>
                              <a:srgbClr val="C00000"/>
                            </a:solidFill>
                            <a:latin typeface="Cambria Math" panose="02040503050406030204" pitchFamily="18" charset="0"/>
                          </a:rPr>
                          <m:t>𝑖</m:t>
                        </m:r>
                      </m:sub>
                    </m:sSub>
                  </m:oMath>
                </a14:m>
                <a:r>
                  <a:rPr lang="en-US" dirty="0"/>
                  <a:t> ↔ </a:t>
                </a:r>
                <a:r>
                  <a:rPr lang="en-US" dirty="0" err="1">
                    <a:solidFill>
                      <a:srgbClr val="00B050"/>
                    </a:solidFill>
                  </a:rPr>
                  <a:t>downsampling</a:t>
                </a:r>
                <a:endParaRPr lang="en-US" dirty="0">
                  <a:solidFill>
                    <a:srgbClr val="00B050"/>
                  </a:solidFill>
                </a:endParaRPr>
              </a:p>
            </p:txBody>
          </p:sp>
        </mc:Choice>
        <mc:Fallback xmlns="">
          <p:sp>
            <p:nvSpPr>
              <p:cNvPr id="3" name="Content Placeholder 2">
                <a:extLst>
                  <a:ext uri="{FF2B5EF4-FFF2-40B4-BE49-F238E27FC236}">
                    <a16:creationId xmlns:a16="http://schemas.microsoft.com/office/drawing/2014/main" id="{15255D49-9D60-44DD-910D-2EBD0529DEC9}"/>
                  </a:ext>
                </a:extLst>
              </p:cNvPr>
              <p:cNvSpPr>
                <a:spLocks noGrp="1" noRot="1" noChangeAspect="1" noMove="1" noResize="1" noEditPoints="1" noAdjustHandles="1" noChangeArrowheads="1" noChangeShapeType="1" noTextEdit="1"/>
              </p:cNvSpPr>
              <p:nvPr>
                <p:ph idx="1"/>
              </p:nvPr>
            </p:nvSpPr>
            <p:spPr>
              <a:xfrm>
                <a:off x="838200" y="1825625"/>
                <a:ext cx="7807960" cy="4534535"/>
              </a:xfrm>
              <a:blipFill>
                <a:blip r:embed="rId2"/>
                <a:stretch>
                  <a:fillRect l="-1406" t="-21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E8E20FCA-1B1D-4359-B58A-3876198B7D4F}"/>
                  </a:ext>
                </a:extLst>
              </p:cNvPr>
              <p:cNvSpPr/>
              <p:nvPr/>
            </p:nvSpPr>
            <p:spPr>
              <a:xfrm>
                <a:off x="11268314" y="2507307"/>
                <a:ext cx="541367"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i="1" smtClean="0">
                          <a:solidFill>
                            <a:srgbClr val="C00000"/>
                          </a:solidFill>
                          <a:latin typeface="Cambria Math" panose="02040503050406030204" pitchFamily="18" charset="0"/>
                        </a:rPr>
                        <m:t>𝐴</m:t>
                      </m:r>
                    </m:oMath>
                  </m:oMathPara>
                </a14:m>
                <a:endParaRPr lang="en-US" dirty="0">
                  <a:solidFill>
                    <a:srgbClr val="C00000"/>
                  </a:solidFill>
                </a:endParaRPr>
              </a:p>
            </p:txBody>
          </p:sp>
        </mc:Choice>
        <mc:Fallback xmlns="">
          <p:sp>
            <p:nvSpPr>
              <p:cNvPr id="22" name="Rectangle 21">
                <a:extLst>
                  <a:ext uri="{FF2B5EF4-FFF2-40B4-BE49-F238E27FC236}">
                    <a16:creationId xmlns:a16="http://schemas.microsoft.com/office/drawing/2014/main" id="{E8E20FCA-1B1D-4359-B58A-3876198B7D4F}"/>
                  </a:ext>
                </a:extLst>
              </p:cNvPr>
              <p:cNvSpPr>
                <a:spLocks noRot="1" noChangeAspect="1" noMove="1" noResize="1" noEditPoints="1" noAdjustHandles="1" noChangeArrowheads="1" noChangeShapeType="1" noTextEdit="1"/>
              </p:cNvSpPr>
              <p:nvPr/>
            </p:nvSpPr>
            <p:spPr>
              <a:xfrm>
                <a:off x="11268314" y="2507307"/>
                <a:ext cx="541367" cy="584775"/>
              </a:xfrm>
              <a:prstGeom prst="rect">
                <a:avLst/>
              </a:prstGeom>
              <a:blipFill>
                <a:blip r:embed="rId3"/>
                <a:stretch>
                  <a:fillRect/>
                </a:stretch>
              </a:blipFill>
            </p:spPr>
            <p:txBody>
              <a:bodyPr/>
              <a:lstStyle/>
              <a:p>
                <a:r>
                  <a:rPr lang="en-US">
                    <a:noFill/>
                  </a:rPr>
                  <a:t> </a:t>
                </a:r>
              </a:p>
            </p:txBody>
          </p:sp>
        </mc:Fallback>
      </mc:AlternateContent>
      <p:sp>
        <p:nvSpPr>
          <p:cNvPr id="23" name="Rectangle 22">
            <a:extLst>
              <a:ext uri="{FF2B5EF4-FFF2-40B4-BE49-F238E27FC236}">
                <a16:creationId xmlns:a16="http://schemas.microsoft.com/office/drawing/2014/main" id="{09868B17-5FED-44BE-9D23-B2403DCFD91A}"/>
              </a:ext>
            </a:extLst>
          </p:cNvPr>
          <p:cNvSpPr/>
          <p:nvPr/>
        </p:nvSpPr>
        <p:spPr>
          <a:xfrm>
            <a:off x="9119955" y="1787416"/>
            <a:ext cx="2067907" cy="183428"/>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A6F24F97-F8C7-4A87-91D2-C6F255917EF2}"/>
                  </a:ext>
                </a:extLst>
              </p:cNvPr>
              <p:cNvSpPr/>
              <p:nvPr/>
            </p:nvSpPr>
            <p:spPr>
              <a:xfrm>
                <a:off x="8457777" y="3305137"/>
                <a:ext cx="636328" cy="49340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𝑎</m:t>
                          </m:r>
                        </m:e>
                        <m:sub>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𝑖</m:t>
                              </m:r>
                            </m:e>
                            <m:sub>
                              <m:r>
                                <a:rPr lang="en-US" sz="2400" b="0" i="1" smtClean="0">
                                  <a:solidFill>
                                    <a:srgbClr val="C00000"/>
                                  </a:solidFill>
                                  <a:latin typeface="Cambria Math" panose="02040503050406030204" pitchFamily="18" charset="0"/>
                                </a:rPr>
                                <m:t>2</m:t>
                              </m:r>
                            </m:sub>
                          </m:sSub>
                        </m:sub>
                      </m:sSub>
                    </m:oMath>
                  </m:oMathPara>
                </a14:m>
                <a:endParaRPr lang="en-US" sz="2400" dirty="0">
                  <a:solidFill>
                    <a:srgbClr val="C00000"/>
                  </a:solidFill>
                </a:endParaRPr>
              </a:p>
            </p:txBody>
          </p:sp>
        </mc:Choice>
        <mc:Fallback xmlns="">
          <p:sp>
            <p:nvSpPr>
              <p:cNvPr id="24" name="Rectangle 23">
                <a:extLst>
                  <a:ext uri="{FF2B5EF4-FFF2-40B4-BE49-F238E27FC236}">
                    <a16:creationId xmlns:a16="http://schemas.microsoft.com/office/drawing/2014/main" id="{A6F24F97-F8C7-4A87-91D2-C6F255917EF2}"/>
                  </a:ext>
                </a:extLst>
              </p:cNvPr>
              <p:cNvSpPr>
                <a:spLocks noRot="1" noChangeAspect="1" noMove="1" noResize="1" noEditPoints="1" noAdjustHandles="1" noChangeArrowheads="1" noChangeShapeType="1" noTextEdit="1"/>
              </p:cNvSpPr>
              <p:nvPr/>
            </p:nvSpPr>
            <p:spPr>
              <a:xfrm>
                <a:off x="8457777" y="3305137"/>
                <a:ext cx="636328" cy="493405"/>
              </a:xfrm>
              <a:prstGeom prst="rect">
                <a:avLst/>
              </a:prstGeom>
              <a:blipFill>
                <a:blip r:embed="rId4"/>
                <a:stretch>
                  <a:fillRect b="-1235"/>
                </a:stretch>
              </a:blipFill>
            </p:spPr>
            <p:txBody>
              <a:bodyPr/>
              <a:lstStyle/>
              <a:p>
                <a:r>
                  <a:rPr lang="en-US">
                    <a:noFill/>
                  </a:rPr>
                  <a:t> </a:t>
                </a:r>
              </a:p>
            </p:txBody>
          </p:sp>
        </mc:Fallback>
      </mc:AlternateContent>
      <p:sp>
        <p:nvSpPr>
          <p:cNvPr id="15" name="Rectangle 14">
            <a:extLst>
              <a:ext uri="{FF2B5EF4-FFF2-40B4-BE49-F238E27FC236}">
                <a16:creationId xmlns:a16="http://schemas.microsoft.com/office/drawing/2014/main" id="{F8012DFE-EC09-4C00-BB5E-B317E3F7D906}"/>
              </a:ext>
            </a:extLst>
          </p:cNvPr>
          <p:cNvSpPr/>
          <p:nvPr/>
        </p:nvSpPr>
        <p:spPr>
          <a:xfrm>
            <a:off x="9119955" y="2372273"/>
            <a:ext cx="2067907" cy="183428"/>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6336538-8EEB-49BF-859D-F0DFA5E7EAAE}"/>
              </a:ext>
            </a:extLst>
          </p:cNvPr>
          <p:cNvSpPr/>
          <p:nvPr/>
        </p:nvSpPr>
        <p:spPr>
          <a:xfrm>
            <a:off x="9119954" y="2996158"/>
            <a:ext cx="2067907" cy="183428"/>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46D06189-35C8-4AF2-807F-CFBEF83B0EEF}"/>
              </a:ext>
            </a:extLst>
          </p:cNvPr>
          <p:cNvSpPr/>
          <p:nvPr/>
        </p:nvSpPr>
        <p:spPr>
          <a:xfrm>
            <a:off x="9119953" y="3444256"/>
            <a:ext cx="2067907" cy="183428"/>
          </a:xfrm>
          <a:prstGeom prst="rect">
            <a:avLst/>
          </a:prstGeom>
          <a:noFill/>
          <a:ln w="57150">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B3019BE7-650D-4FB5-9F09-BDDC0BE93C38}"/>
              </a:ext>
            </a:extLst>
          </p:cNvPr>
          <p:cNvSpPr/>
          <p:nvPr/>
        </p:nvSpPr>
        <p:spPr>
          <a:xfrm>
            <a:off x="9119953" y="3861171"/>
            <a:ext cx="2067907" cy="183428"/>
          </a:xfrm>
          <a:prstGeom prst="rect">
            <a:avLst/>
          </a:prstGeom>
          <a:noFill/>
          <a:ln w="57150">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C58F5B45-991D-4EE2-8922-D7E8441B5DB0}"/>
              </a:ext>
            </a:extLst>
          </p:cNvPr>
          <p:cNvSpPr/>
          <p:nvPr/>
        </p:nvSpPr>
        <p:spPr>
          <a:xfrm>
            <a:off x="9119953" y="1383760"/>
            <a:ext cx="2067907" cy="183428"/>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45DDC0B-1F2D-441B-9A32-73F4D0CD204B}"/>
              </a:ext>
            </a:extLst>
          </p:cNvPr>
          <p:cNvSpPr/>
          <p:nvPr/>
        </p:nvSpPr>
        <p:spPr>
          <a:xfrm>
            <a:off x="9119953" y="4332993"/>
            <a:ext cx="2067907" cy="183428"/>
          </a:xfrm>
          <a:prstGeom prst="rect">
            <a:avLst/>
          </a:prstGeom>
          <a:noFill/>
          <a:ln w="57150">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89C79B64-FD90-4885-B7A4-0C934C5E9F41}"/>
              </a:ext>
            </a:extLst>
          </p:cNvPr>
          <p:cNvSpPr/>
          <p:nvPr/>
        </p:nvSpPr>
        <p:spPr>
          <a:xfrm>
            <a:off x="8972600" y="1574909"/>
            <a:ext cx="2362611" cy="2949233"/>
          </a:xfrm>
          <a:prstGeom prst="rect">
            <a:avLst/>
          </a:prstGeom>
          <a:noFill/>
          <a:ln w="28575">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8A4BAAE5-710D-4AAA-A434-E5B9018737F0}"/>
              </a:ext>
            </a:extLst>
          </p:cNvPr>
          <p:cNvSpPr/>
          <p:nvPr/>
        </p:nvSpPr>
        <p:spPr>
          <a:xfrm>
            <a:off x="8972600" y="3444256"/>
            <a:ext cx="2362611" cy="1087607"/>
          </a:xfrm>
          <a:prstGeom prst="rect">
            <a:avLst/>
          </a:prstGeom>
          <a:noFill/>
          <a:ln w="57150">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297940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rgbClr val="C00000"/>
                </a:solidFill>
              </a:rPr>
              <a:t>Algorithm</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a:xfrm>
                <a:off x="838200" y="1825625"/>
                <a:ext cx="7807960" cy="4534535"/>
              </a:xfrm>
            </p:spPr>
            <p:txBody>
              <a:bodyPr>
                <a:normAutofit/>
              </a:bodyPr>
              <a:lstStyle/>
              <a:p>
                <a:pPr marL="457200" indent="-457200">
                  <a:buClr>
                    <a:schemeClr val="tx1"/>
                  </a:buClr>
                  <a:buFont typeface="Wingdings" panose="05000000000000000000" pitchFamily="2" charset="2"/>
                  <a:buChar char="v"/>
                </a:pPr>
                <a:r>
                  <a:rPr lang="en-US" dirty="0"/>
                  <a:t>Algorithm: sample (and rescale) a number of rows</a:t>
                </a:r>
              </a:p>
              <a:p>
                <a:pPr marL="457200" indent="-457200">
                  <a:buClr>
                    <a:schemeClr val="tx1"/>
                  </a:buClr>
                  <a:buFont typeface="Wingdings" panose="05000000000000000000" pitchFamily="2" charset="2"/>
                  <a:buChar char="v"/>
                </a:pPr>
                <a:r>
                  <a:rPr lang="en-US" dirty="0"/>
                  <a:t>New row arrives – store it</a:t>
                </a:r>
              </a:p>
              <a:p>
                <a:pPr marL="457200" indent="-457200">
                  <a:buClr>
                    <a:schemeClr val="tx1"/>
                  </a:buClr>
                  <a:buFont typeface="Wingdings" panose="05000000000000000000" pitchFamily="2" charset="2"/>
                  <a:buChar char="v"/>
                </a:pPr>
                <a:r>
                  <a:rPr lang="en-US" dirty="0"/>
                  <a:t>For each sampled (and rescaled) row </a:t>
                </a:r>
                <a14:m>
                  <m:oMath xmlns:m="http://schemas.openxmlformats.org/officeDocument/2006/math">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𝑎</m:t>
                        </m:r>
                      </m:e>
                      <m:sub>
                        <m:r>
                          <a:rPr lang="en-US" i="1">
                            <a:solidFill>
                              <a:srgbClr val="C00000"/>
                            </a:solidFill>
                            <a:latin typeface="Cambria Math" panose="02040503050406030204" pitchFamily="18" charset="0"/>
                          </a:rPr>
                          <m:t>𝑖</m:t>
                        </m:r>
                      </m:sub>
                    </m:sSub>
                  </m:oMath>
                </a14:m>
                <a:r>
                  <a:rPr lang="en-US" dirty="0"/>
                  <a:t>, sample the row with probability </a:t>
                </a:r>
                <a14:m>
                  <m:oMath xmlns:m="http://schemas.openxmlformats.org/officeDocument/2006/math">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𝜏</m:t>
                        </m:r>
                      </m:e>
                      <m:sub>
                        <m:r>
                          <a:rPr lang="en-US" i="1">
                            <a:solidFill>
                              <a:srgbClr val="C00000"/>
                            </a:solidFill>
                            <a:latin typeface="Cambria Math" panose="02040503050406030204" pitchFamily="18" charset="0"/>
                          </a:rPr>
                          <m:t>𝑖</m:t>
                        </m:r>
                      </m:sub>
                    </m:sSub>
                  </m:oMath>
                </a14:m>
                <a:r>
                  <a:rPr lang="en-US" dirty="0"/>
                  <a:t> ↔ </a:t>
                </a:r>
                <a:r>
                  <a:rPr lang="en-US" dirty="0" err="1">
                    <a:solidFill>
                      <a:srgbClr val="00B050"/>
                    </a:solidFill>
                  </a:rPr>
                  <a:t>downsampling</a:t>
                </a:r>
                <a:endParaRPr lang="en-US" dirty="0">
                  <a:solidFill>
                    <a:srgbClr val="00B050"/>
                  </a:solidFill>
                </a:endParaRPr>
              </a:p>
            </p:txBody>
          </p:sp>
        </mc:Choice>
        <mc:Fallback xmlns="">
          <p:sp>
            <p:nvSpPr>
              <p:cNvPr id="3" name="Content Placeholder 2">
                <a:extLst>
                  <a:ext uri="{FF2B5EF4-FFF2-40B4-BE49-F238E27FC236}">
                    <a16:creationId xmlns:a16="http://schemas.microsoft.com/office/drawing/2014/main" id="{15255D49-9D60-44DD-910D-2EBD0529DEC9}"/>
                  </a:ext>
                </a:extLst>
              </p:cNvPr>
              <p:cNvSpPr>
                <a:spLocks noGrp="1" noRot="1" noChangeAspect="1" noMove="1" noResize="1" noEditPoints="1" noAdjustHandles="1" noChangeArrowheads="1" noChangeShapeType="1" noTextEdit="1"/>
              </p:cNvSpPr>
              <p:nvPr>
                <p:ph idx="1"/>
              </p:nvPr>
            </p:nvSpPr>
            <p:spPr>
              <a:xfrm>
                <a:off x="838200" y="1825625"/>
                <a:ext cx="7807960" cy="4534535"/>
              </a:xfrm>
              <a:blipFill>
                <a:blip r:embed="rId2"/>
                <a:stretch>
                  <a:fillRect l="-1406" t="-21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E8E20FCA-1B1D-4359-B58A-3876198B7D4F}"/>
                  </a:ext>
                </a:extLst>
              </p:cNvPr>
              <p:cNvSpPr/>
              <p:nvPr/>
            </p:nvSpPr>
            <p:spPr>
              <a:xfrm>
                <a:off x="11268314" y="2507307"/>
                <a:ext cx="541367"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i="1" smtClean="0">
                          <a:solidFill>
                            <a:srgbClr val="C00000"/>
                          </a:solidFill>
                          <a:latin typeface="Cambria Math" panose="02040503050406030204" pitchFamily="18" charset="0"/>
                        </a:rPr>
                        <m:t>𝐴</m:t>
                      </m:r>
                    </m:oMath>
                  </m:oMathPara>
                </a14:m>
                <a:endParaRPr lang="en-US" dirty="0">
                  <a:solidFill>
                    <a:srgbClr val="C00000"/>
                  </a:solidFill>
                </a:endParaRPr>
              </a:p>
            </p:txBody>
          </p:sp>
        </mc:Choice>
        <mc:Fallback xmlns="">
          <p:sp>
            <p:nvSpPr>
              <p:cNvPr id="22" name="Rectangle 21">
                <a:extLst>
                  <a:ext uri="{FF2B5EF4-FFF2-40B4-BE49-F238E27FC236}">
                    <a16:creationId xmlns:a16="http://schemas.microsoft.com/office/drawing/2014/main" id="{E8E20FCA-1B1D-4359-B58A-3876198B7D4F}"/>
                  </a:ext>
                </a:extLst>
              </p:cNvPr>
              <p:cNvSpPr>
                <a:spLocks noRot="1" noChangeAspect="1" noMove="1" noResize="1" noEditPoints="1" noAdjustHandles="1" noChangeArrowheads="1" noChangeShapeType="1" noTextEdit="1"/>
              </p:cNvSpPr>
              <p:nvPr/>
            </p:nvSpPr>
            <p:spPr>
              <a:xfrm>
                <a:off x="11268314" y="2507307"/>
                <a:ext cx="541367" cy="584775"/>
              </a:xfrm>
              <a:prstGeom prst="rect">
                <a:avLst/>
              </a:prstGeom>
              <a:blipFill>
                <a:blip r:embed="rId3"/>
                <a:stretch>
                  <a:fillRect/>
                </a:stretch>
              </a:blipFill>
            </p:spPr>
            <p:txBody>
              <a:bodyPr/>
              <a:lstStyle/>
              <a:p>
                <a:r>
                  <a:rPr lang="en-US">
                    <a:noFill/>
                  </a:rPr>
                  <a:t> </a:t>
                </a:r>
              </a:p>
            </p:txBody>
          </p:sp>
        </mc:Fallback>
      </mc:AlternateContent>
      <p:sp>
        <p:nvSpPr>
          <p:cNvPr id="23" name="Rectangle 22">
            <a:extLst>
              <a:ext uri="{FF2B5EF4-FFF2-40B4-BE49-F238E27FC236}">
                <a16:creationId xmlns:a16="http://schemas.microsoft.com/office/drawing/2014/main" id="{09868B17-5FED-44BE-9D23-B2403DCFD91A}"/>
              </a:ext>
            </a:extLst>
          </p:cNvPr>
          <p:cNvSpPr/>
          <p:nvPr/>
        </p:nvSpPr>
        <p:spPr>
          <a:xfrm>
            <a:off x="9119955" y="1787416"/>
            <a:ext cx="2067907" cy="183428"/>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A6F24F97-F8C7-4A87-91D2-C6F255917EF2}"/>
                  </a:ext>
                </a:extLst>
              </p:cNvPr>
              <p:cNvSpPr/>
              <p:nvPr/>
            </p:nvSpPr>
            <p:spPr>
              <a:xfrm>
                <a:off x="8457777" y="3305137"/>
                <a:ext cx="636328" cy="49340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𝑎</m:t>
                          </m:r>
                        </m:e>
                        <m:sub>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𝑖</m:t>
                              </m:r>
                            </m:e>
                            <m:sub>
                              <m:r>
                                <a:rPr lang="en-US" sz="2400" b="0" i="1" smtClean="0">
                                  <a:solidFill>
                                    <a:srgbClr val="C00000"/>
                                  </a:solidFill>
                                  <a:latin typeface="Cambria Math" panose="02040503050406030204" pitchFamily="18" charset="0"/>
                                </a:rPr>
                                <m:t>2</m:t>
                              </m:r>
                            </m:sub>
                          </m:sSub>
                        </m:sub>
                      </m:sSub>
                    </m:oMath>
                  </m:oMathPara>
                </a14:m>
                <a:endParaRPr lang="en-US" sz="2400" dirty="0">
                  <a:solidFill>
                    <a:srgbClr val="C00000"/>
                  </a:solidFill>
                </a:endParaRPr>
              </a:p>
            </p:txBody>
          </p:sp>
        </mc:Choice>
        <mc:Fallback xmlns="">
          <p:sp>
            <p:nvSpPr>
              <p:cNvPr id="24" name="Rectangle 23">
                <a:extLst>
                  <a:ext uri="{FF2B5EF4-FFF2-40B4-BE49-F238E27FC236}">
                    <a16:creationId xmlns:a16="http://schemas.microsoft.com/office/drawing/2014/main" id="{A6F24F97-F8C7-4A87-91D2-C6F255917EF2}"/>
                  </a:ext>
                </a:extLst>
              </p:cNvPr>
              <p:cNvSpPr>
                <a:spLocks noRot="1" noChangeAspect="1" noMove="1" noResize="1" noEditPoints="1" noAdjustHandles="1" noChangeArrowheads="1" noChangeShapeType="1" noTextEdit="1"/>
              </p:cNvSpPr>
              <p:nvPr/>
            </p:nvSpPr>
            <p:spPr>
              <a:xfrm>
                <a:off x="8457777" y="3305137"/>
                <a:ext cx="636328" cy="493405"/>
              </a:xfrm>
              <a:prstGeom prst="rect">
                <a:avLst/>
              </a:prstGeom>
              <a:blipFill>
                <a:blip r:embed="rId4"/>
                <a:stretch>
                  <a:fillRect b="-1235"/>
                </a:stretch>
              </a:blipFill>
            </p:spPr>
            <p:txBody>
              <a:bodyPr/>
              <a:lstStyle/>
              <a:p>
                <a:r>
                  <a:rPr lang="en-US">
                    <a:noFill/>
                  </a:rPr>
                  <a:t> </a:t>
                </a:r>
              </a:p>
            </p:txBody>
          </p:sp>
        </mc:Fallback>
      </mc:AlternateContent>
      <p:sp>
        <p:nvSpPr>
          <p:cNvPr id="15" name="Rectangle 14">
            <a:extLst>
              <a:ext uri="{FF2B5EF4-FFF2-40B4-BE49-F238E27FC236}">
                <a16:creationId xmlns:a16="http://schemas.microsoft.com/office/drawing/2014/main" id="{F8012DFE-EC09-4C00-BB5E-B317E3F7D906}"/>
              </a:ext>
            </a:extLst>
          </p:cNvPr>
          <p:cNvSpPr/>
          <p:nvPr/>
        </p:nvSpPr>
        <p:spPr>
          <a:xfrm>
            <a:off x="9119955" y="2372273"/>
            <a:ext cx="2067907" cy="183428"/>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6336538-8EEB-49BF-859D-F0DFA5E7EAAE}"/>
              </a:ext>
            </a:extLst>
          </p:cNvPr>
          <p:cNvSpPr/>
          <p:nvPr/>
        </p:nvSpPr>
        <p:spPr>
          <a:xfrm>
            <a:off x="9119954" y="2996158"/>
            <a:ext cx="2067907" cy="183428"/>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B3019BE7-650D-4FB5-9F09-BDDC0BE93C38}"/>
              </a:ext>
            </a:extLst>
          </p:cNvPr>
          <p:cNvSpPr/>
          <p:nvPr/>
        </p:nvSpPr>
        <p:spPr>
          <a:xfrm>
            <a:off x="9119953" y="3861171"/>
            <a:ext cx="2067907" cy="183428"/>
          </a:xfrm>
          <a:prstGeom prst="rect">
            <a:avLst/>
          </a:prstGeom>
          <a:noFill/>
          <a:ln w="57150">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C58F5B45-991D-4EE2-8922-D7E8441B5DB0}"/>
              </a:ext>
            </a:extLst>
          </p:cNvPr>
          <p:cNvSpPr/>
          <p:nvPr/>
        </p:nvSpPr>
        <p:spPr>
          <a:xfrm>
            <a:off x="9119953" y="1383760"/>
            <a:ext cx="2067907" cy="183428"/>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45DDC0B-1F2D-441B-9A32-73F4D0CD204B}"/>
              </a:ext>
            </a:extLst>
          </p:cNvPr>
          <p:cNvSpPr/>
          <p:nvPr/>
        </p:nvSpPr>
        <p:spPr>
          <a:xfrm>
            <a:off x="9119953" y="4332993"/>
            <a:ext cx="2067907" cy="183428"/>
          </a:xfrm>
          <a:prstGeom prst="rect">
            <a:avLst/>
          </a:prstGeom>
          <a:noFill/>
          <a:ln w="57150">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89C79B64-FD90-4885-B7A4-0C934C5E9F41}"/>
              </a:ext>
            </a:extLst>
          </p:cNvPr>
          <p:cNvSpPr/>
          <p:nvPr/>
        </p:nvSpPr>
        <p:spPr>
          <a:xfrm>
            <a:off x="8972600" y="1574909"/>
            <a:ext cx="2362611" cy="2949233"/>
          </a:xfrm>
          <a:prstGeom prst="rect">
            <a:avLst/>
          </a:prstGeom>
          <a:noFill/>
          <a:ln w="28575">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8A4BAAE5-710D-4AAA-A434-E5B9018737F0}"/>
              </a:ext>
            </a:extLst>
          </p:cNvPr>
          <p:cNvSpPr/>
          <p:nvPr/>
        </p:nvSpPr>
        <p:spPr>
          <a:xfrm>
            <a:off x="8972600" y="3444256"/>
            <a:ext cx="2362611" cy="1087607"/>
          </a:xfrm>
          <a:prstGeom prst="rect">
            <a:avLst/>
          </a:prstGeom>
          <a:noFill/>
          <a:ln w="57150">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2660418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rgbClr val="C00000"/>
                </a:solidFill>
              </a:rPr>
              <a:t>Algorithm</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a:xfrm>
                <a:off x="838200" y="1825625"/>
                <a:ext cx="7807960" cy="4534535"/>
              </a:xfrm>
            </p:spPr>
            <p:txBody>
              <a:bodyPr>
                <a:normAutofit/>
              </a:bodyPr>
              <a:lstStyle/>
              <a:p>
                <a:pPr marL="457200" indent="-457200">
                  <a:buClr>
                    <a:schemeClr val="tx1"/>
                  </a:buClr>
                  <a:buFont typeface="Wingdings" panose="05000000000000000000" pitchFamily="2" charset="2"/>
                  <a:buChar char="v"/>
                </a:pPr>
                <a:r>
                  <a:rPr lang="en-US" dirty="0"/>
                  <a:t>Algorithm: sample (and rescale) a number of rows</a:t>
                </a:r>
              </a:p>
              <a:p>
                <a:pPr marL="457200" indent="-457200">
                  <a:buClr>
                    <a:schemeClr val="tx1"/>
                  </a:buClr>
                  <a:buFont typeface="Wingdings" panose="05000000000000000000" pitchFamily="2" charset="2"/>
                  <a:buChar char="v"/>
                </a:pPr>
                <a:r>
                  <a:rPr lang="en-US" dirty="0"/>
                  <a:t>New row arrives – store it</a:t>
                </a:r>
              </a:p>
              <a:p>
                <a:pPr marL="457200" indent="-457200">
                  <a:buClr>
                    <a:schemeClr val="tx1"/>
                  </a:buClr>
                  <a:buFont typeface="Wingdings" panose="05000000000000000000" pitchFamily="2" charset="2"/>
                  <a:buChar char="v"/>
                </a:pPr>
                <a:r>
                  <a:rPr lang="en-US" dirty="0"/>
                  <a:t>For each sampled (and rescaled) row </a:t>
                </a:r>
                <a14:m>
                  <m:oMath xmlns:m="http://schemas.openxmlformats.org/officeDocument/2006/math">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𝑎</m:t>
                        </m:r>
                      </m:e>
                      <m:sub>
                        <m:r>
                          <a:rPr lang="en-US" i="1">
                            <a:solidFill>
                              <a:srgbClr val="C00000"/>
                            </a:solidFill>
                            <a:latin typeface="Cambria Math" panose="02040503050406030204" pitchFamily="18" charset="0"/>
                          </a:rPr>
                          <m:t>𝑖</m:t>
                        </m:r>
                      </m:sub>
                    </m:sSub>
                  </m:oMath>
                </a14:m>
                <a:r>
                  <a:rPr lang="en-US" dirty="0"/>
                  <a:t>, sample the row with probability </a:t>
                </a:r>
                <a14:m>
                  <m:oMath xmlns:m="http://schemas.openxmlformats.org/officeDocument/2006/math">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𝜏</m:t>
                        </m:r>
                      </m:e>
                      <m:sub>
                        <m:r>
                          <a:rPr lang="en-US" i="1">
                            <a:solidFill>
                              <a:srgbClr val="C00000"/>
                            </a:solidFill>
                            <a:latin typeface="Cambria Math" panose="02040503050406030204" pitchFamily="18" charset="0"/>
                          </a:rPr>
                          <m:t>𝑖</m:t>
                        </m:r>
                      </m:sub>
                    </m:sSub>
                  </m:oMath>
                </a14:m>
                <a:r>
                  <a:rPr lang="en-US" dirty="0"/>
                  <a:t> ↔ </a:t>
                </a:r>
                <a:r>
                  <a:rPr lang="en-US" dirty="0" err="1">
                    <a:solidFill>
                      <a:srgbClr val="00B050"/>
                    </a:solidFill>
                  </a:rPr>
                  <a:t>downsampling</a:t>
                </a:r>
                <a:endParaRPr lang="en-US" dirty="0">
                  <a:solidFill>
                    <a:srgbClr val="00B050"/>
                  </a:solidFill>
                </a:endParaRPr>
              </a:p>
            </p:txBody>
          </p:sp>
        </mc:Choice>
        <mc:Fallback xmlns="">
          <p:sp>
            <p:nvSpPr>
              <p:cNvPr id="3" name="Content Placeholder 2">
                <a:extLst>
                  <a:ext uri="{FF2B5EF4-FFF2-40B4-BE49-F238E27FC236}">
                    <a16:creationId xmlns:a16="http://schemas.microsoft.com/office/drawing/2014/main" id="{15255D49-9D60-44DD-910D-2EBD0529DEC9}"/>
                  </a:ext>
                </a:extLst>
              </p:cNvPr>
              <p:cNvSpPr>
                <a:spLocks noGrp="1" noRot="1" noChangeAspect="1" noMove="1" noResize="1" noEditPoints="1" noAdjustHandles="1" noChangeArrowheads="1" noChangeShapeType="1" noTextEdit="1"/>
              </p:cNvSpPr>
              <p:nvPr>
                <p:ph idx="1"/>
              </p:nvPr>
            </p:nvSpPr>
            <p:spPr>
              <a:xfrm>
                <a:off x="838200" y="1825625"/>
                <a:ext cx="7807960" cy="4534535"/>
              </a:xfrm>
              <a:blipFill>
                <a:blip r:embed="rId2"/>
                <a:stretch>
                  <a:fillRect l="-1406" t="-21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E8E20FCA-1B1D-4359-B58A-3876198B7D4F}"/>
                  </a:ext>
                </a:extLst>
              </p:cNvPr>
              <p:cNvSpPr/>
              <p:nvPr/>
            </p:nvSpPr>
            <p:spPr>
              <a:xfrm>
                <a:off x="11268314" y="2507307"/>
                <a:ext cx="541367"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i="1" smtClean="0">
                          <a:solidFill>
                            <a:srgbClr val="C00000"/>
                          </a:solidFill>
                          <a:latin typeface="Cambria Math" panose="02040503050406030204" pitchFamily="18" charset="0"/>
                        </a:rPr>
                        <m:t>𝐴</m:t>
                      </m:r>
                    </m:oMath>
                  </m:oMathPara>
                </a14:m>
                <a:endParaRPr lang="en-US" dirty="0">
                  <a:solidFill>
                    <a:srgbClr val="C00000"/>
                  </a:solidFill>
                </a:endParaRPr>
              </a:p>
            </p:txBody>
          </p:sp>
        </mc:Choice>
        <mc:Fallback xmlns="">
          <p:sp>
            <p:nvSpPr>
              <p:cNvPr id="22" name="Rectangle 21">
                <a:extLst>
                  <a:ext uri="{FF2B5EF4-FFF2-40B4-BE49-F238E27FC236}">
                    <a16:creationId xmlns:a16="http://schemas.microsoft.com/office/drawing/2014/main" id="{E8E20FCA-1B1D-4359-B58A-3876198B7D4F}"/>
                  </a:ext>
                </a:extLst>
              </p:cNvPr>
              <p:cNvSpPr>
                <a:spLocks noRot="1" noChangeAspect="1" noMove="1" noResize="1" noEditPoints="1" noAdjustHandles="1" noChangeArrowheads="1" noChangeShapeType="1" noTextEdit="1"/>
              </p:cNvSpPr>
              <p:nvPr/>
            </p:nvSpPr>
            <p:spPr>
              <a:xfrm>
                <a:off x="11268314" y="2507307"/>
                <a:ext cx="541367" cy="584775"/>
              </a:xfrm>
              <a:prstGeom prst="rect">
                <a:avLst/>
              </a:prstGeom>
              <a:blipFill>
                <a:blip r:embed="rId3"/>
                <a:stretch>
                  <a:fillRect/>
                </a:stretch>
              </a:blipFill>
            </p:spPr>
            <p:txBody>
              <a:bodyPr/>
              <a:lstStyle/>
              <a:p>
                <a:r>
                  <a:rPr lang="en-US">
                    <a:noFill/>
                  </a:rPr>
                  <a:t> </a:t>
                </a:r>
              </a:p>
            </p:txBody>
          </p:sp>
        </mc:Fallback>
      </mc:AlternateContent>
      <p:sp>
        <p:nvSpPr>
          <p:cNvPr id="23" name="Rectangle 22">
            <a:extLst>
              <a:ext uri="{FF2B5EF4-FFF2-40B4-BE49-F238E27FC236}">
                <a16:creationId xmlns:a16="http://schemas.microsoft.com/office/drawing/2014/main" id="{09868B17-5FED-44BE-9D23-B2403DCFD91A}"/>
              </a:ext>
            </a:extLst>
          </p:cNvPr>
          <p:cNvSpPr/>
          <p:nvPr/>
        </p:nvSpPr>
        <p:spPr>
          <a:xfrm>
            <a:off x="9119955" y="1787416"/>
            <a:ext cx="2067907" cy="183428"/>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A6F24F97-F8C7-4A87-91D2-C6F255917EF2}"/>
                  </a:ext>
                </a:extLst>
              </p:cNvPr>
              <p:cNvSpPr/>
              <p:nvPr/>
            </p:nvSpPr>
            <p:spPr>
              <a:xfrm>
                <a:off x="8464553" y="2857039"/>
                <a:ext cx="636328" cy="49513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𝑎</m:t>
                          </m:r>
                        </m:e>
                        <m:sub>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𝑖</m:t>
                              </m:r>
                            </m:e>
                            <m:sub>
                              <m:r>
                                <a:rPr lang="en-US" sz="2400" b="0" i="1" smtClean="0">
                                  <a:solidFill>
                                    <a:srgbClr val="C00000"/>
                                  </a:solidFill>
                                  <a:latin typeface="Cambria Math" panose="02040503050406030204" pitchFamily="18" charset="0"/>
                                </a:rPr>
                                <m:t>3</m:t>
                              </m:r>
                            </m:sub>
                          </m:sSub>
                        </m:sub>
                      </m:sSub>
                    </m:oMath>
                  </m:oMathPara>
                </a14:m>
                <a:endParaRPr lang="en-US" sz="2400" dirty="0">
                  <a:solidFill>
                    <a:srgbClr val="C00000"/>
                  </a:solidFill>
                </a:endParaRPr>
              </a:p>
            </p:txBody>
          </p:sp>
        </mc:Choice>
        <mc:Fallback xmlns="">
          <p:sp>
            <p:nvSpPr>
              <p:cNvPr id="24" name="Rectangle 23">
                <a:extLst>
                  <a:ext uri="{FF2B5EF4-FFF2-40B4-BE49-F238E27FC236}">
                    <a16:creationId xmlns:a16="http://schemas.microsoft.com/office/drawing/2014/main" id="{A6F24F97-F8C7-4A87-91D2-C6F255917EF2}"/>
                  </a:ext>
                </a:extLst>
              </p:cNvPr>
              <p:cNvSpPr>
                <a:spLocks noRot="1" noChangeAspect="1" noMove="1" noResize="1" noEditPoints="1" noAdjustHandles="1" noChangeArrowheads="1" noChangeShapeType="1" noTextEdit="1"/>
              </p:cNvSpPr>
              <p:nvPr/>
            </p:nvSpPr>
            <p:spPr>
              <a:xfrm>
                <a:off x="8464553" y="2857039"/>
                <a:ext cx="636328" cy="495136"/>
              </a:xfrm>
              <a:prstGeom prst="rect">
                <a:avLst/>
              </a:prstGeom>
              <a:blipFill>
                <a:blip r:embed="rId4"/>
                <a:stretch>
                  <a:fillRect/>
                </a:stretch>
              </a:blipFill>
            </p:spPr>
            <p:txBody>
              <a:bodyPr/>
              <a:lstStyle/>
              <a:p>
                <a:r>
                  <a:rPr lang="en-US">
                    <a:noFill/>
                  </a:rPr>
                  <a:t> </a:t>
                </a:r>
              </a:p>
            </p:txBody>
          </p:sp>
        </mc:Fallback>
      </mc:AlternateContent>
      <p:sp>
        <p:nvSpPr>
          <p:cNvPr id="15" name="Rectangle 14">
            <a:extLst>
              <a:ext uri="{FF2B5EF4-FFF2-40B4-BE49-F238E27FC236}">
                <a16:creationId xmlns:a16="http://schemas.microsoft.com/office/drawing/2014/main" id="{F8012DFE-EC09-4C00-BB5E-B317E3F7D906}"/>
              </a:ext>
            </a:extLst>
          </p:cNvPr>
          <p:cNvSpPr/>
          <p:nvPr/>
        </p:nvSpPr>
        <p:spPr>
          <a:xfrm>
            <a:off x="9119955" y="2372273"/>
            <a:ext cx="2067907" cy="183428"/>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6336538-8EEB-49BF-859D-F0DFA5E7EAAE}"/>
              </a:ext>
            </a:extLst>
          </p:cNvPr>
          <p:cNvSpPr/>
          <p:nvPr/>
        </p:nvSpPr>
        <p:spPr>
          <a:xfrm>
            <a:off x="9119954" y="2996158"/>
            <a:ext cx="2067907" cy="183428"/>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B3019BE7-650D-4FB5-9F09-BDDC0BE93C38}"/>
              </a:ext>
            </a:extLst>
          </p:cNvPr>
          <p:cNvSpPr/>
          <p:nvPr/>
        </p:nvSpPr>
        <p:spPr>
          <a:xfrm>
            <a:off x="9119953" y="3861171"/>
            <a:ext cx="2067907" cy="183428"/>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C58F5B45-991D-4EE2-8922-D7E8441B5DB0}"/>
              </a:ext>
            </a:extLst>
          </p:cNvPr>
          <p:cNvSpPr/>
          <p:nvPr/>
        </p:nvSpPr>
        <p:spPr>
          <a:xfrm>
            <a:off x="9119953" y="1383760"/>
            <a:ext cx="2067907" cy="183428"/>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45DDC0B-1F2D-441B-9A32-73F4D0CD204B}"/>
              </a:ext>
            </a:extLst>
          </p:cNvPr>
          <p:cNvSpPr/>
          <p:nvPr/>
        </p:nvSpPr>
        <p:spPr>
          <a:xfrm>
            <a:off x="9119953" y="4332993"/>
            <a:ext cx="2067907" cy="183428"/>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89C79B64-FD90-4885-B7A4-0C934C5E9F41}"/>
              </a:ext>
            </a:extLst>
          </p:cNvPr>
          <p:cNvSpPr/>
          <p:nvPr/>
        </p:nvSpPr>
        <p:spPr>
          <a:xfrm>
            <a:off x="8972600" y="1574909"/>
            <a:ext cx="2362611" cy="2949233"/>
          </a:xfrm>
          <a:prstGeom prst="rect">
            <a:avLst/>
          </a:prstGeom>
          <a:noFill/>
          <a:ln w="28575">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3936261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rgbClr val="C00000"/>
                </a:solidFill>
              </a:rPr>
              <a:t>Algorithm</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a:xfrm>
                <a:off x="838200" y="1825625"/>
                <a:ext cx="7807960" cy="4534535"/>
              </a:xfrm>
            </p:spPr>
            <p:txBody>
              <a:bodyPr>
                <a:normAutofit/>
              </a:bodyPr>
              <a:lstStyle/>
              <a:p>
                <a:pPr marL="457200" indent="-457200">
                  <a:buClr>
                    <a:schemeClr val="tx1"/>
                  </a:buClr>
                  <a:buFont typeface="Wingdings" panose="05000000000000000000" pitchFamily="2" charset="2"/>
                  <a:buChar char="v"/>
                </a:pPr>
                <a:r>
                  <a:rPr lang="en-US" dirty="0"/>
                  <a:t>Algorithm: sample (and rescale) a number of rows</a:t>
                </a:r>
              </a:p>
              <a:p>
                <a:pPr marL="457200" indent="-457200">
                  <a:buClr>
                    <a:schemeClr val="tx1"/>
                  </a:buClr>
                  <a:buFont typeface="Wingdings" panose="05000000000000000000" pitchFamily="2" charset="2"/>
                  <a:buChar char="v"/>
                </a:pPr>
                <a:r>
                  <a:rPr lang="en-US" dirty="0"/>
                  <a:t>New row arrives – store it</a:t>
                </a:r>
              </a:p>
              <a:p>
                <a:pPr marL="457200" indent="-457200">
                  <a:buClr>
                    <a:schemeClr val="tx1"/>
                  </a:buClr>
                  <a:buFont typeface="Wingdings" panose="05000000000000000000" pitchFamily="2" charset="2"/>
                  <a:buChar char="v"/>
                </a:pPr>
                <a:r>
                  <a:rPr lang="en-US" dirty="0"/>
                  <a:t>For each sampled (and rescaled) row </a:t>
                </a:r>
                <a14:m>
                  <m:oMath xmlns:m="http://schemas.openxmlformats.org/officeDocument/2006/math">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𝑎</m:t>
                        </m:r>
                      </m:e>
                      <m:sub>
                        <m:r>
                          <a:rPr lang="en-US" i="1">
                            <a:solidFill>
                              <a:srgbClr val="C00000"/>
                            </a:solidFill>
                            <a:latin typeface="Cambria Math" panose="02040503050406030204" pitchFamily="18" charset="0"/>
                          </a:rPr>
                          <m:t>𝑖</m:t>
                        </m:r>
                      </m:sub>
                    </m:sSub>
                  </m:oMath>
                </a14:m>
                <a:r>
                  <a:rPr lang="en-US" dirty="0"/>
                  <a:t>, sample the row with probability </a:t>
                </a:r>
                <a14:m>
                  <m:oMath xmlns:m="http://schemas.openxmlformats.org/officeDocument/2006/math">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𝜏</m:t>
                        </m:r>
                      </m:e>
                      <m:sub>
                        <m:r>
                          <a:rPr lang="en-US" i="1">
                            <a:solidFill>
                              <a:srgbClr val="C00000"/>
                            </a:solidFill>
                            <a:latin typeface="Cambria Math" panose="02040503050406030204" pitchFamily="18" charset="0"/>
                          </a:rPr>
                          <m:t>𝑖</m:t>
                        </m:r>
                      </m:sub>
                    </m:sSub>
                  </m:oMath>
                </a14:m>
                <a:r>
                  <a:rPr lang="en-US" dirty="0"/>
                  <a:t> ↔ </a:t>
                </a:r>
                <a:r>
                  <a:rPr lang="en-US" dirty="0" err="1">
                    <a:solidFill>
                      <a:srgbClr val="00B050"/>
                    </a:solidFill>
                  </a:rPr>
                  <a:t>downsampling</a:t>
                </a:r>
                <a:endParaRPr lang="en-US" dirty="0">
                  <a:solidFill>
                    <a:srgbClr val="00B050"/>
                  </a:solidFill>
                </a:endParaRPr>
              </a:p>
            </p:txBody>
          </p:sp>
        </mc:Choice>
        <mc:Fallback xmlns="">
          <p:sp>
            <p:nvSpPr>
              <p:cNvPr id="3" name="Content Placeholder 2">
                <a:extLst>
                  <a:ext uri="{FF2B5EF4-FFF2-40B4-BE49-F238E27FC236}">
                    <a16:creationId xmlns:a16="http://schemas.microsoft.com/office/drawing/2014/main" id="{15255D49-9D60-44DD-910D-2EBD0529DEC9}"/>
                  </a:ext>
                </a:extLst>
              </p:cNvPr>
              <p:cNvSpPr>
                <a:spLocks noGrp="1" noRot="1" noChangeAspect="1" noMove="1" noResize="1" noEditPoints="1" noAdjustHandles="1" noChangeArrowheads="1" noChangeShapeType="1" noTextEdit="1"/>
              </p:cNvSpPr>
              <p:nvPr>
                <p:ph idx="1"/>
              </p:nvPr>
            </p:nvSpPr>
            <p:spPr>
              <a:xfrm>
                <a:off x="838200" y="1825625"/>
                <a:ext cx="7807960" cy="4534535"/>
              </a:xfrm>
              <a:blipFill>
                <a:blip r:embed="rId2"/>
                <a:stretch>
                  <a:fillRect l="-1406" t="-21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E8E20FCA-1B1D-4359-B58A-3876198B7D4F}"/>
                  </a:ext>
                </a:extLst>
              </p:cNvPr>
              <p:cNvSpPr/>
              <p:nvPr/>
            </p:nvSpPr>
            <p:spPr>
              <a:xfrm>
                <a:off x="11268314" y="2507307"/>
                <a:ext cx="541367"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i="1" smtClean="0">
                          <a:solidFill>
                            <a:srgbClr val="C00000"/>
                          </a:solidFill>
                          <a:latin typeface="Cambria Math" panose="02040503050406030204" pitchFamily="18" charset="0"/>
                        </a:rPr>
                        <m:t>𝐴</m:t>
                      </m:r>
                    </m:oMath>
                  </m:oMathPara>
                </a14:m>
                <a:endParaRPr lang="en-US" dirty="0">
                  <a:solidFill>
                    <a:srgbClr val="C00000"/>
                  </a:solidFill>
                </a:endParaRPr>
              </a:p>
            </p:txBody>
          </p:sp>
        </mc:Choice>
        <mc:Fallback xmlns="">
          <p:sp>
            <p:nvSpPr>
              <p:cNvPr id="22" name="Rectangle 21">
                <a:extLst>
                  <a:ext uri="{FF2B5EF4-FFF2-40B4-BE49-F238E27FC236}">
                    <a16:creationId xmlns:a16="http://schemas.microsoft.com/office/drawing/2014/main" id="{E8E20FCA-1B1D-4359-B58A-3876198B7D4F}"/>
                  </a:ext>
                </a:extLst>
              </p:cNvPr>
              <p:cNvSpPr>
                <a:spLocks noRot="1" noChangeAspect="1" noMove="1" noResize="1" noEditPoints="1" noAdjustHandles="1" noChangeArrowheads="1" noChangeShapeType="1" noTextEdit="1"/>
              </p:cNvSpPr>
              <p:nvPr/>
            </p:nvSpPr>
            <p:spPr>
              <a:xfrm>
                <a:off x="11268314" y="2507307"/>
                <a:ext cx="541367" cy="584775"/>
              </a:xfrm>
              <a:prstGeom prst="rect">
                <a:avLst/>
              </a:prstGeom>
              <a:blipFill>
                <a:blip r:embed="rId3"/>
                <a:stretch>
                  <a:fillRect/>
                </a:stretch>
              </a:blipFill>
            </p:spPr>
            <p:txBody>
              <a:bodyPr/>
              <a:lstStyle/>
              <a:p>
                <a:r>
                  <a:rPr lang="en-US">
                    <a:noFill/>
                  </a:rPr>
                  <a:t> </a:t>
                </a:r>
              </a:p>
            </p:txBody>
          </p:sp>
        </mc:Fallback>
      </mc:AlternateContent>
      <p:sp>
        <p:nvSpPr>
          <p:cNvPr id="23" name="Rectangle 22">
            <a:extLst>
              <a:ext uri="{FF2B5EF4-FFF2-40B4-BE49-F238E27FC236}">
                <a16:creationId xmlns:a16="http://schemas.microsoft.com/office/drawing/2014/main" id="{09868B17-5FED-44BE-9D23-B2403DCFD91A}"/>
              </a:ext>
            </a:extLst>
          </p:cNvPr>
          <p:cNvSpPr/>
          <p:nvPr/>
        </p:nvSpPr>
        <p:spPr>
          <a:xfrm>
            <a:off x="9119955" y="1787416"/>
            <a:ext cx="2067907" cy="183428"/>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A6F24F97-F8C7-4A87-91D2-C6F255917EF2}"/>
                  </a:ext>
                </a:extLst>
              </p:cNvPr>
              <p:cNvSpPr/>
              <p:nvPr/>
            </p:nvSpPr>
            <p:spPr>
              <a:xfrm>
                <a:off x="8384101" y="1152927"/>
                <a:ext cx="636328" cy="49545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𝑎</m:t>
                          </m:r>
                        </m:e>
                        <m:sub>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𝑖</m:t>
                              </m:r>
                            </m:e>
                            <m:sub>
                              <m:r>
                                <a:rPr lang="en-US" sz="2400" b="0" i="1" smtClean="0">
                                  <a:solidFill>
                                    <a:srgbClr val="C00000"/>
                                  </a:solidFill>
                                  <a:latin typeface="Cambria Math" panose="02040503050406030204" pitchFamily="18" charset="0"/>
                                </a:rPr>
                                <m:t>6</m:t>
                              </m:r>
                            </m:sub>
                          </m:sSub>
                        </m:sub>
                      </m:sSub>
                    </m:oMath>
                  </m:oMathPara>
                </a14:m>
                <a:endParaRPr lang="en-US" sz="2400" dirty="0">
                  <a:solidFill>
                    <a:srgbClr val="C00000"/>
                  </a:solidFill>
                </a:endParaRPr>
              </a:p>
            </p:txBody>
          </p:sp>
        </mc:Choice>
        <mc:Fallback xmlns="">
          <p:sp>
            <p:nvSpPr>
              <p:cNvPr id="24" name="Rectangle 23">
                <a:extLst>
                  <a:ext uri="{FF2B5EF4-FFF2-40B4-BE49-F238E27FC236}">
                    <a16:creationId xmlns:a16="http://schemas.microsoft.com/office/drawing/2014/main" id="{A6F24F97-F8C7-4A87-91D2-C6F255917EF2}"/>
                  </a:ext>
                </a:extLst>
              </p:cNvPr>
              <p:cNvSpPr>
                <a:spLocks noRot="1" noChangeAspect="1" noMove="1" noResize="1" noEditPoints="1" noAdjustHandles="1" noChangeArrowheads="1" noChangeShapeType="1" noTextEdit="1"/>
              </p:cNvSpPr>
              <p:nvPr/>
            </p:nvSpPr>
            <p:spPr>
              <a:xfrm>
                <a:off x="8384101" y="1152927"/>
                <a:ext cx="636328" cy="495457"/>
              </a:xfrm>
              <a:prstGeom prst="rect">
                <a:avLst/>
              </a:prstGeom>
              <a:blipFill>
                <a:blip r:embed="rId4"/>
                <a:stretch>
                  <a:fillRect b="-1235"/>
                </a:stretch>
              </a:blipFill>
            </p:spPr>
            <p:txBody>
              <a:bodyPr/>
              <a:lstStyle/>
              <a:p>
                <a:r>
                  <a:rPr lang="en-US">
                    <a:noFill/>
                  </a:rPr>
                  <a:t> </a:t>
                </a:r>
              </a:p>
            </p:txBody>
          </p:sp>
        </mc:Fallback>
      </mc:AlternateContent>
      <p:sp>
        <p:nvSpPr>
          <p:cNvPr id="16" name="Rectangle 15">
            <a:extLst>
              <a:ext uri="{FF2B5EF4-FFF2-40B4-BE49-F238E27FC236}">
                <a16:creationId xmlns:a16="http://schemas.microsoft.com/office/drawing/2014/main" id="{E6336538-8EEB-49BF-859D-F0DFA5E7EAAE}"/>
              </a:ext>
            </a:extLst>
          </p:cNvPr>
          <p:cNvSpPr/>
          <p:nvPr/>
        </p:nvSpPr>
        <p:spPr>
          <a:xfrm>
            <a:off x="9119954" y="2996158"/>
            <a:ext cx="2067907" cy="183428"/>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B3019BE7-650D-4FB5-9F09-BDDC0BE93C38}"/>
              </a:ext>
            </a:extLst>
          </p:cNvPr>
          <p:cNvSpPr/>
          <p:nvPr/>
        </p:nvSpPr>
        <p:spPr>
          <a:xfrm>
            <a:off x="9119953" y="3861171"/>
            <a:ext cx="2067907" cy="183428"/>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C58F5B45-991D-4EE2-8922-D7E8441B5DB0}"/>
              </a:ext>
            </a:extLst>
          </p:cNvPr>
          <p:cNvSpPr/>
          <p:nvPr/>
        </p:nvSpPr>
        <p:spPr>
          <a:xfrm>
            <a:off x="9119953" y="1383760"/>
            <a:ext cx="2067907" cy="183428"/>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45DDC0B-1F2D-441B-9A32-73F4D0CD204B}"/>
              </a:ext>
            </a:extLst>
          </p:cNvPr>
          <p:cNvSpPr/>
          <p:nvPr/>
        </p:nvSpPr>
        <p:spPr>
          <a:xfrm>
            <a:off x="9119953" y="4332993"/>
            <a:ext cx="2067907" cy="183428"/>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89C79B64-FD90-4885-B7A4-0C934C5E9F41}"/>
              </a:ext>
            </a:extLst>
          </p:cNvPr>
          <p:cNvSpPr/>
          <p:nvPr/>
        </p:nvSpPr>
        <p:spPr>
          <a:xfrm>
            <a:off x="8972600" y="1574909"/>
            <a:ext cx="2362611" cy="2949233"/>
          </a:xfrm>
          <a:prstGeom prst="rect">
            <a:avLst/>
          </a:prstGeom>
          <a:noFill/>
          <a:ln w="28575">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6919890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rgbClr val="C00000"/>
                </a:solidFill>
              </a:rPr>
              <a:t>Algorithm</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a:xfrm>
                <a:off x="838200" y="1825625"/>
                <a:ext cx="7807960" cy="4534535"/>
              </a:xfrm>
            </p:spPr>
            <p:txBody>
              <a:bodyPr>
                <a:normAutofit/>
              </a:bodyPr>
              <a:lstStyle/>
              <a:p>
                <a:pPr marL="457200" indent="-457200">
                  <a:buClr>
                    <a:schemeClr val="tx1"/>
                  </a:buClr>
                  <a:buFont typeface="Wingdings" panose="05000000000000000000" pitchFamily="2" charset="2"/>
                  <a:buChar char="v"/>
                </a:pPr>
                <a:r>
                  <a:rPr lang="en-US" dirty="0"/>
                  <a:t>Algorithm: sample (and rescale) a number of rows</a:t>
                </a:r>
              </a:p>
              <a:p>
                <a:pPr marL="457200" indent="-457200">
                  <a:buClr>
                    <a:schemeClr val="tx1"/>
                  </a:buClr>
                  <a:buFont typeface="Wingdings" panose="05000000000000000000" pitchFamily="2" charset="2"/>
                  <a:buChar char="v"/>
                </a:pPr>
                <a:r>
                  <a:rPr lang="en-US" dirty="0"/>
                  <a:t>New row arrives – store it</a:t>
                </a:r>
              </a:p>
              <a:p>
                <a:pPr marL="457200" indent="-457200">
                  <a:buClr>
                    <a:schemeClr val="tx1"/>
                  </a:buClr>
                  <a:buFont typeface="Wingdings" panose="05000000000000000000" pitchFamily="2" charset="2"/>
                  <a:buChar char="v"/>
                </a:pPr>
                <a:r>
                  <a:rPr lang="en-US" dirty="0"/>
                  <a:t>For each sampled (and rescaled) row </a:t>
                </a:r>
                <a14:m>
                  <m:oMath xmlns:m="http://schemas.openxmlformats.org/officeDocument/2006/math">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𝑎</m:t>
                        </m:r>
                      </m:e>
                      <m:sub>
                        <m:r>
                          <a:rPr lang="en-US" i="1">
                            <a:solidFill>
                              <a:srgbClr val="C00000"/>
                            </a:solidFill>
                            <a:latin typeface="Cambria Math" panose="02040503050406030204" pitchFamily="18" charset="0"/>
                          </a:rPr>
                          <m:t>𝑖</m:t>
                        </m:r>
                      </m:sub>
                    </m:sSub>
                  </m:oMath>
                </a14:m>
                <a:r>
                  <a:rPr lang="en-US" dirty="0"/>
                  <a:t>, sample the row with probability </a:t>
                </a:r>
                <a14:m>
                  <m:oMath xmlns:m="http://schemas.openxmlformats.org/officeDocument/2006/math">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𝜏</m:t>
                        </m:r>
                      </m:e>
                      <m:sub>
                        <m:r>
                          <a:rPr lang="en-US" i="1">
                            <a:solidFill>
                              <a:srgbClr val="C00000"/>
                            </a:solidFill>
                            <a:latin typeface="Cambria Math" panose="02040503050406030204" pitchFamily="18" charset="0"/>
                          </a:rPr>
                          <m:t>𝑖</m:t>
                        </m:r>
                      </m:sub>
                    </m:sSub>
                  </m:oMath>
                </a14:m>
                <a:r>
                  <a:rPr lang="en-US" dirty="0"/>
                  <a:t> ↔ </a:t>
                </a:r>
                <a:r>
                  <a:rPr lang="en-US" dirty="0" err="1">
                    <a:solidFill>
                      <a:srgbClr val="00B050"/>
                    </a:solidFill>
                  </a:rPr>
                  <a:t>downsampling</a:t>
                </a:r>
                <a:endParaRPr lang="en-US" dirty="0"/>
              </a:p>
              <a:p>
                <a:pPr marL="457200" indent="-457200">
                  <a:buClr>
                    <a:schemeClr val="tx1"/>
                  </a:buClr>
                  <a:buFont typeface="Wingdings" panose="05000000000000000000" pitchFamily="2" charset="2"/>
                  <a:buChar char="v"/>
                </a:pPr>
                <a:r>
                  <a:rPr lang="en-US" dirty="0"/>
                  <a:t>Delete expired rows</a:t>
                </a:r>
              </a:p>
            </p:txBody>
          </p:sp>
        </mc:Choice>
        <mc:Fallback xmlns="">
          <p:sp>
            <p:nvSpPr>
              <p:cNvPr id="3" name="Content Placeholder 2">
                <a:extLst>
                  <a:ext uri="{FF2B5EF4-FFF2-40B4-BE49-F238E27FC236}">
                    <a16:creationId xmlns:a16="http://schemas.microsoft.com/office/drawing/2014/main" id="{15255D49-9D60-44DD-910D-2EBD0529DEC9}"/>
                  </a:ext>
                </a:extLst>
              </p:cNvPr>
              <p:cNvSpPr>
                <a:spLocks noGrp="1" noRot="1" noChangeAspect="1" noMove="1" noResize="1" noEditPoints="1" noAdjustHandles="1" noChangeArrowheads="1" noChangeShapeType="1" noTextEdit="1"/>
              </p:cNvSpPr>
              <p:nvPr>
                <p:ph idx="1"/>
              </p:nvPr>
            </p:nvSpPr>
            <p:spPr>
              <a:xfrm>
                <a:off x="838200" y="1825625"/>
                <a:ext cx="7807960" cy="4534535"/>
              </a:xfrm>
              <a:blipFill>
                <a:blip r:embed="rId2"/>
                <a:stretch>
                  <a:fillRect l="-1406" t="-21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E8E20FCA-1B1D-4359-B58A-3876198B7D4F}"/>
                  </a:ext>
                </a:extLst>
              </p:cNvPr>
              <p:cNvSpPr/>
              <p:nvPr/>
            </p:nvSpPr>
            <p:spPr>
              <a:xfrm>
                <a:off x="11268314" y="2507307"/>
                <a:ext cx="541367"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i="1" smtClean="0">
                          <a:solidFill>
                            <a:srgbClr val="C00000"/>
                          </a:solidFill>
                          <a:latin typeface="Cambria Math" panose="02040503050406030204" pitchFamily="18" charset="0"/>
                        </a:rPr>
                        <m:t>𝐴</m:t>
                      </m:r>
                    </m:oMath>
                  </m:oMathPara>
                </a14:m>
                <a:endParaRPr lang="en-US" dirty="0">
                  <a:solidFill>
                    <a:srgbClr val="C00000"/>
                  </a:solidFill>
                </a:endParaRPr>
              </a:p>
            </p:txBody>
          </p:sp>
        </mc:Choice>
        <mc:Fallback xmlns="">
          <p:sp>
            <p:nvSpPr>
              <p:cNvPr id="22" name="Rectangle 21">
                <a:extLst>
                  <a:ext uri="{FF2B5EF4-FFF2-40B4-BE49-F238E27FC236}">
                    <a16:creationId xmlns:a16="http://schemas.microsoft.com/office/drawing/2014/main" id="{E8E20FCA-1B1D-4359-B58A-3876198B7D4F}"/>
                  </a:ext>
                </a:extLst>
              </p:cNvPr>
              <p:cNvSpPr>
                <a:spLocks noRot="1" noChangeAspect="1" noMove="1" noResize="1" noEditPoints="1" noAdjustHandles="1" noChangeArrowheads="1" noChangeShapeType="1" noTextEdit="1"/>
              </p:cNvSpPr>
              <p:nvPr/>
            </p:nvSpPr>
            <p:spPr>
              <a:xfrm>
                <a:off x="11268314" y="2507307"/>
                <a:ext cx="541367" cy="584775"/>
              </a:xfrm>
              <a:prstGeom prst="rect">
                <a:avLst/>
              </a:prstGeom>
              <a:blipFill>
                <a:blip r:embed="rId3"/>
                <a:stretch>
                  <a:fillRect/>
                </a:stretch>
              </a:blipFill>
            </p:spPr>
            <p:txBody>
              <a:bodyPr/>
              <a:lstStyle/>
              <a:p>
                <a:r>
                  <a:rPr lang="en-US">
                    <a:noFill/>
                  </a:rPr>
                  <a:t> </a:t>
                </a:r>
              </a:p>
            </p:txBody>
          </p:sp>
        </mc:Fallback>
      </mc:AlternateContent>
      <p:sp>
        <p:nvSpPr>
          <p:cNvPr id="23" name="Rectangle 22">
            <a:extLst>
              <a:ext uri="{FF2B5EF4-FFF2-40B4-BE49-F238E27FC236}">
                <a16:creationId xmlns:a16="http://schemas.microsoft.com/office/drawing/2014/main" id="{09868B17-5FED-44BE-9D23-B2403DCFD91A}"/>
              </a:ext>
            </a:extLst>
          </p:cNvPr>
          <p:cNvSpPr/>
          <p:nvPr/>
        </p:nvSpPr>
        <p:spPr>
          <a:xfrm>
            <a:off x="9119955" y="1787416"/>
            <a:ext cx="2067907" cy="183428"/>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A6F24F97-F8C7-4A87-91D2-C6F255917EF2}"/>
                  </a:ext>
                </a:extLst>
              </p:cNvPr>
              <p:cNvSpPr/>
              <p:nvPr/>
            </p:nvSpPr>
            <p:spPr>
              <a:xfrm>
                <a:off x="8384101" y="1152927"/>
                <a:ext cx="636328" cy="49545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𝑎</m:t>
                          </m:r>
                        </m:e>
                        <m:sub>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𝑖</m:t>
                              </m:r>
                            </m:e>
                            <m:sub>
                              <m:r>
                                <a:rPr lang="en-US" sz="2400" i="1">
                                  <a:solidFill>
                                    <a:srgbClr val="C00000"/>
                                  </a:solidFill>
                                  <a:latin typeface="Cambria Math" panose="02040503050406030204" pitchFamily="18" charset="0"/>
                                </a:rPr>
                                <m:t>6</m:t>
                              </m:r>
                            </m:sub>
                          </m:sSub>
                        </m:sub>
                      </m:sSub>
                    </m:oMath>
                  </m:oMathPara>
                </a14:m>
                <a:endParaRPr lang="en-US" sz="2400" dirty="0">
                  <a:solidFill>
                    <a:srgbClr val="C00000"/>
                  </a:solidFill>
                </a:endParaRPr>
              </a:p>
            </p:txBody>
          </p:sp>
        </mc:Choice>
        <mc:Fallback xmlns="">
          <p:sp>
            <p:nvSpPr>
              <p:cNvPr id="24" name="Rectangle 23">
                <a:extLst>
                  <a:ext uri="{FF2B5EF4-FFF2-40B4-BE49-F238E27FC236}">
                    <a16:creationId xmlns:a16="http://schemas.microsoft.com/office/drawing/2014/main" id="{A6F24F97-F8C7-4A87-91D2-C6F255917EF2}"/>
                  </a:ext>
                </a:extLst>
              </p:cNvPr>
              <p:cNvSpPr>
                <a:spLocks noRot="1" noChangeAspect="1" noMove="1" noResize="1" noEditPoints="1" noAdjustHandles="1" noChangeArrowheads="1" noChangeShapeType="1" noTextEdit="1"/>
              </p:cNvSpPr>
              <p:nvPr/>
            </p:nvSpPr>
            <p:spPr>
              <a:xfrm>
                <a:off x="8384101" y="1152927"/>
                <a:ext cx="636328" cy="495457"/>
              </a:xfrm>
              <a:prstGeom prst="rect">
                <a:avLst/>
              </a:prstGeom>
              <a:blipFill>
                <a:blip r:embed="rId4"/>
                <a:stretch>
                  <a:fillRect b="-1235"/>
                </a:stretch>
              </a:blipFill>
            </p:spPr>
            <p:txBody>
              <a:bodyPr/>
              <a:lstStyle/>
              <a:p>
                <a:r>
                  <a:rPr lang="en-US">
                    <a:noFill/>
                  </a:rPr>
                  <a:t> </a:t>
                </a:r>
              </a:p>
            </p:txBody>
          </p:sp>
        </mc:Fallback>
      </mc:AlternateContent>
      <p:sp>
        <p:nvSpPr>
          <p:cNvPr id="16" name="Rectangle 15">
            <a:extLst>
              <a:ext uri="{FF2B5EF4-FFF2-40B4-BE49-F238E27FC236}">
                <a16:creationId xmlns:a16="http://schemas.microsoft.com/office/drawing/2014/main" id="{E6336538-8EEB-49BF-859D-F0DFA5E7EAAE}"/>
              </a:ext>
            </a:extLst>
          </p:cNvPr>
          <p:cNvSpPr/>
          <p:nvPr/>
        </p:nvSpPr>
        <p:spPr>
          <a:xfrm>
            <a:off x="9119954" y="2996158"/>
            <a:ext cx="2067907" cy="183428"/>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B3019BE7-650D-4FB5-9F09-BDDC0BE93C38}"/>
              </a:ext>
            </a:extLst>
          </p:cNvPr>
          <p:cNvSpPr/>
          <p:nvPr/>
        </p:nvSpPr>
        <p:spPr>
          <a:xfrm>
            <a:off x="9119953" y="3861171"/>
            <a:ext cx="2067907" cy="183428"/>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C58F5B45-991D-4EE2-8922-D7E8441B5DB0}"/>
              </a:ext>
            </a:extLst>
          </p:cNvPr>
          <p:cNvSpPr/>
          <p:nvPr/>
        </p:nvSpPr>
        <p:spPr>
          <a:xfrm>
            <a:off x="9119953" y="1383760"/>
            <a:ext cx="2067907" cy="183428"/>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45DDC0B-1F2D-441B-9A32-73F4D0CD204B}"/>
              </a:ext>
            </a:extLst>
          </p:cNvPr>
          <p:cNvSpPr/>
          <p:nvPr/>
        </p:nvSpPr>
        <p:spPr>
          <a:xfrm>
            <a:off x="9119953" y="4332993"/>
            <a:ext cx="2067907" cy="183428"/>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89C79B64-FD90-4885-B7A4-0C934C5E9F41}"/>
              </a:ext>
            </a:extLst>
          </p:cNvPr>
          <p:cNvSpPr/>
          <p:nvPr/>
        </p:nvSpPr>
        <p:spPr>
          <a:xfrm>
            <a:off x="8972600" y="1574909"/>
            <a:ext cx="2362611" cy="2949233"/>
          </a:xfrm>
          <a:prstGeom prst="rect">
            <a:avLst/>
          </a:prstGeom>
          <a:noFill/>
          <a:ln w="28575">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4998489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rgbClr val="C00000"/>
                </a:solidFill>
              </a:rPr>
              <a:t>Algorithm</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a:xfrm>
                <a:off x="838200" y="1825625"/>
                <a:ext cx="7807960" cy="4534535"/>
              </a:xfrm>
            </p:spPr>
            <p:txBody>
              <a:bodyPr>
                <a:normAutofit/>
              </a:bodyPr>
              <a:lstStyle/>
              <a:p>
                <a:pPr marL="457200" indent="-457200">
                  <a:buClr>
                    <a:schemeClr val="tx1"/>
                  </a:buClr>
                  <a:buFont typeface="Wingdings" panose="05000000000000000000" pitchFamily="2" charset="2"/>
                  <a:buChar char="v"/>
                </a:pPr>
                <a:r>
                  <a:rPr lang="en-US" dirty="0"/>
                  <a:t>Algorithm: sample (and rescale) a number of rows</a:t>
                </a:r>
              </a:p>
              <a:p>
                <a:pPr marL="457200" indent="-457200">
                  <a:buClr>
                    <a:schemeClr val="tx1"/>
                  </a:buClr>
                  <a:buFont typeface="Wingdings" panose="05000000000000000000" pitchFamily="2" charset="2"/>
                  <a:buChar char="v"/>
                </a:pPr>
                <a:r>
                  <a:rPr lang="en-US" dirty="0"/>
                  <a:t>New row arrives – store it</a:t>
                </a:r>
              </a:p>
              <a:p>
                <a:pPr marL="457200" indent="-457200">
                  <a:buClr>
                    <a:schemeClr val="tx1"/>
                  </a:buClr>
                  <a:buFont typeface="Wingdings" panose="05000000000000000000" pitchFamily="2" charset="2"/>
                  <a:buChar char="v"/>
                </a:pPr>
                <a:r>
                  <a:rPr lang="en-US" dirty="0"/>
                  <a:t>For each sampled (and rescaled) row </a:t>
                </a:r>
                <a14:m>
                  <m:oMath xmlns:m="http://schemas.openxmlformats.org/officeDocument/2006/math">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𝑎</m:t>
                        </m:r>
                      </m:e>
                      <m:sub>
                        <m:r>
                          <a:rPr lang="en-US" i="1">
                            <a:solidFill>
                              <a:srgbClr val="C00000"/>
                            </a:solidFill>
                            <a:latin typeface="Cambria Math" panose="02040503050406030204" pitchFamily="18" charset="0"/>
                          </a:rPr>
                          <m:t>𝑖</m:t>
                        </m:r>
                      </m:sub>
                    </m:sSub>
                  </m:oMath>
                </a14:m>
                <a:r>
                  <a:rPr lang="en-US" dirty="0"/>
                  <a:t>, sample the row with probability </a:t>
                </a:r>
                <a14:m>
                  <m:oMath xmlns:m="http://schemas.openxmlformats.org/officeDocument/2006/math">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𝜏</m:t>
                        </m:r>
                      </m:e>
                      <m:sub>
                        <m:r>
                          <a:rPr lang="en-US" i="1">
                            <a:solidFill>
                              <a:srgbClr val="C00000"/>
                            </a:solidFill>
                            <a:latin typeface="Cambria Math" panose="02040503050406030204" pitchFamily="18" charset="0"/>
                          </a:rPr>
                          <m:t>𝑖</m:t>
                        </m:r>
                      </m:sub>
                    </m:sSub>
                  </m:oMath>
                </a14:m>
                <a:r>
                  <a:rPr lang="en-US" dirty="0"/>
                  <a:t> ↔ </a:t>
                </a:r>
                <a:r>
                  <a:rPr lang="en-US" dirty="0" err="1">
                    <a:solidFill>
                      <a:srgbClr val="00B050"/>
                    </a:solidFill>
                  </a:rPr>
                  <a:t>downsampling</a:t>
                </a:r>
                <a:endParaRPr lang="en-US" dirty="0"/>
              </a:p>
              <a:p>
                <a:pPr marL="457200" indent="-457200">
                  <a:buClr>
                    <a:schemeClr val="tx1"/>
                  </a:buClr>
                  <a:buFont typeface="Wingdings" panose="05000000000000000000" pitchFamily="2" charset="2"/>
                  <a:buChar char="v"/>
                </a:pPr>
                <a:r>
                  <a:rPr lang="en-US" dirty="0"/>
                  <a:t>Delete expired rows</a:t>
                </a:r>
              </a:p>
            </p:txBody>
          </p:sp>
        </mc:Choice>
        <mc:Fallback xmlns="">
          <p:sp>
            <p:nvSpPr>
              <p:cNvPr id="3" name="Content Placeholder 2">
                <a:extLst>
                  <a:ext uri="{FF2B5EF4-FFF2-40B4-BE49-F238E27FC236}">
                    <a16:creationId xmlns:a16="http://schemas.microsoft.com/office/drawing/2014/main" id="{15255D49-9D60-44DD-910D-2EBD0529DEC9}"/>
                  </a:ext>
                </a:extLst>
              </p:cNvPr>
              <p:cNvSpPr>
                <a:spLocks noGrp="1" noRot="1" noChangeAspect="1" noMove="1" noResize="1" noEditPoints="1" noAdjustHandles="1" noChangeArrowheads="1" noChangeShapeType="1" noTextEdit="1"/>
              </p:cNvSpPr>
              <p:nvPr>
                <p:ph idx="1"/>
              </p:nvPr>
            </p:nvSpPr>
            <p:spPr>
              <a:xfrm>
                <a:off x="838200" y="1825625"/>
                <a:ext cx="7807960" cy="4534535"/>
              </a:xfrm>
              <a:blipFill>
                <a:blip r:embed="rId2"/>
                <a:stretch>
                  <a:fillRect l="-1406" t="-21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E8E20FCA-1B1D-4359-B58A-3876198B7D4F}"/>
                  </a:ext>
                </a:extLst>
              </p:cNvPr>
              <p:cNvSpPr/>
              <p:nvPr/>
            </p:nvSpPr>
            <p:spPr>
              <a:xfrm>
                <a:off x="11268314" y="2507307"/>
                <a:ext cx="541367"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i="1" smtClean="0">
                          <a:solidFill>
                            <a:srgbClr val="C00000"/>
                          </a:solidFill>
                          <a:latin typeface="Cambria Math" panose="02040503050406030204" pitchFamily="18" charset="0"/>
                        </a:rPr>
                        <m:t>𝐴</m:t>
                      </m:r>
                    </m:oMath>
                  </m:oMathPara>
                </a14:m>
                <a:endParaRPr lang="en-US" dirty="0">
                  <a:solidFill>
                    <a:srgbClr val="C00000"/>
                  </a:solidFill>
                </a:endParaRPr>
              </a:p>
            </p:txBody>
          </p:sp>
        </mc:Choice>
        <mc:Fallback xmlns="">
          <p:sp>
            <p:nvSpPr>
              <p:cNvPr id="22" name="Rectangle 21">
                <a:extLst>
                  <a:ext uri="{FF2B5EF4-FFF2-40B4-BE49-F238E27FC236}">
                    <a16:creationId xmlns:a16="http://schemas.microsoft.com/office/drawing/2014/main" id="{E8E20FCA-1B1D-4359-B58A-3876198B7D4F}"/>
                  </a:ext>
                </a:extLst>
              </p:cNvPr>
              <p:cNvSpPr>
                <a:spLocks noRot="1" noChangeAspect="1" noMove="1" noResize="1" noEditPoints="1" noAdjustHandles="1" noChangeArrowheads="1" noChangeShapeType="1" noTextEdit="1"/>
              </p:cNvSpPr>
              <p:nvPr/>
            </p:nvSpPr>
            <p:spPr>
              <a:xfrm>
                <a:off x="11268314" y="2507307"/>
                <a:ext cx="541367" cy="584775"/>
              </a:xfrm>
              <a:prstGeom prst="rect">
                <a:avLst/>
              </a:prstGeom>
              <a:blipFill>
                <a:blip r:embed="rId3"/>
                <a:stretch>
                  <a:fillRect/>
                </a:stretch>
              </a:blipFill>
            </p:spPr>
            <p:txBody>
              <a:bodyPr/>
              <a:lstStyle/>
              <a:p>
                <a:r>
                  <a:rPr lang="en-US">
                    <a:noFill/>
                  </a:rPr>
                  <a:t> </a:t>
                </a:r>
              </a:p>
            </p:txBody>
          </p:sp>
        </mc:Fallback>
      </mc:AlternateContent>
      <p:sp>
        <p:nvSpPr>
          <p:cNvPr id="23" name="Rectangle 22">
            <a:extLst>
              <a:ext uri="{FF2B5EF4-FFF2-40B4-BE49-F238E27FC236}">
                <a16:creationId xmlns:a16="http://schemas.microsoft.com/office/drawing/2014/main" id="{09868B17-5FED-44BE-9D23-B2403DCFD91A}"/>
              </a:ext>
            </a:extLst>
          </p:cNvPr>
          <p:cNvSpPr/>
          <p:nvPr/>
        </p:nvSpPr>
        <p:spPr>
          <a:xfrm>
            <a:off x="9119955" y="1787416"/>
            <a:ext cx="2067907" cy="183428"/>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A6F24F97-F8C7-4A87-91D2-C6F255917EF2}"/>
                  </a:ext>
                </a:extLst>
              </p:cNvPr>
              <p:cNvSpPr/>
              <p:nvPr/>
            </p:nvSpPr>
            <p:spPr>
              <a:xfrm>
                <a:off x="8384101" y="1152927"/>
                <a:ext cx="636328" cy="49545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𝑎</m:t>
                          </m:r>
                        </m:e>
                        <m:sub>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𝑖</m:t>
                              </m:r>
                            </m:e>
                            <m:sub>
                              <m:r>
                                <a:rPr lang="en-US" sz="2400" b="0" i="1" smtClean="0">
                                  <a:solidFill>
                                    <a:srgbClr val="C00000"/>
                                  </a:solidFill>
                                  <a:latin typeface="Cambria Math" panose="02040503050406030204" pitchFamily="18" charset="0"/>
                                </a:rPr>
                                <m:t>6</m:t>
                              </m:r>
                            </m:sub>
                          </m:sSub>
                        </m:sub>
                      </m:sSub>
                    </m:oMath>
                  </m:oMathPara>
                </a14:m>
                <a:endParaRPr lang="en-US" sz="2400" dirty="0">
                  <a:solidFill>
                    <a:srgbClr val="C00000"/>
                  </a:solidFill>
                </a:endParaRPr>
              </a:p>
            </p:txBody>
          </p:sp>
        </mc:Choice>
        <mc:Fallback xmlns="">
          <p:sp>
            <p:nvSpPr>
              <p:cNvPr id="24" name="Rectangle 23">
                <a:extLst>
                  <a:ext uri="{FF2B5EF4-FFF2-40B4-BE49-F238E27FC236}">
                    <a16:creationId xmlns:a16="http://schemas.microsoft.com/office/drawing/2014/main" id="{A6F24F97-F8C7-4A87-91D2-C6F255917EF2}"/>
                  </a:ext>
                </a:extLst>
              </p:cNvPr>
              <p:cNvSpPr>
                <a:spLocks noRot="1" noChangeAspect="1" noMove="1" noResize="1" noEditPoints="1" noAdjustHandles="1" noChangeArrowheads="1" noChangeShapeType="1" noTextEdit="1"/>
              </p:cNvSpPr>
              <p:nvPr/>
            </p:nvSpPr>
            <p:spPr>
              <a:xfrm>
                <a:off x="8384101" y="1152927"/>
                <a:ext cx="636328" cy="495457"/>
              </a:xfrm>
              <a:prstGeom prst="rect">
                <a:avLst/>
              </a:prstGeom>
              <a:blipFill>
                <a:blip r:embed="rId4"/>
                <a:stretch>
                  <a:fillRect b="-1235"/>
                </a:stretch>
              </a:blipFill>
            </p:spPr>
            <p:txBody>
              <a:bodyPr/>
              <a:lstStyle/>
              <a:p>
                <a:r>
                  <a:rPr lang="en-US">
                    <a:noFill/>
                  </a:rPr>
                  <a:t> </a:t>
                </a:r>
              </a:p>
            </p:txBody>
          </p:sp>
        </mc:Fallback>
      </mc:AlternateContent>
      <p:sp>
        <p:nvSpPr>
          <p:cNvPr id="16" name="Rectangle 15">
            <a:extLst>
              <a:ext uri="{FF2B5EF4-FFF2-40B4-BE49-F238E27FC236}">
                <a16:creationId xmlns:a16="http://schemas.microsoft.com/office/drawing/2014/main" id="{E6336538-8EEB-49BF-859D-F0DFA5E7EAAE}"/>
              </a:ext>
            </a:extLst>
          </p:cNvPr>
          <p:cNvSpPr/>
          <p:nvPr/>
        </p:nvSpPr>
        <p:spPr>
          <a:xfrm>
            <a:off x="9119954" y="2996158"/>
            <a:ext cx="2067907" cy="183428"/>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B3019BE7-650D-4FB5-9F09-BDDC0BE93C38}"/>
              </a:ext>
            </a:extLst>
          </p:cNvPr>
          <p:cNvSpPr/>
          <p:nvPr/>
        </p:nvSpPr>
        <p:spPr>
          <a:xfrm>
            <a:off x="9119953" y="3861171"/>
            <a:ext cx="2067907" cy="183428"/>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45DDC0B-1F2D-441B-9A32-73F4D0CD204B}"/>
              </a:ext>
            </a:extLst>
          </p:cNvPr>
          <p:cNvSpPr/>
          <p:nvPr/>
        </p:nvSpPr>
        <p:spPr>
          <a:xfrm>
            <a:off x="9119953" y="4332993"/>
            <a:ext cx="2067907" cy="183428"/>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89C79B64-FD90-4885-B7A4-0C934C5E9F41}"/>
              </a:ext>
            </a:extLst>
          </p:cNvPr>
          <p:cNvSpPr/>
          <p:nvPr/>
        </p:nvSpPr>
        <p:spPr>
          <a:xfrm>
            <a:off x="8972600" y="1574909"/>
            <a:ext cx="2362611" cy="2949233"/>
          </a:xfrm>
          <a:prstGeom prst="rect">
            <a:avLst/>
          </a:prstGeom>
          <a:noFill/>
          <a:ln w="28575">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4846098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rgbClr val="C00000"/>
                </a:solidFill>
              </a:rPr>
              <a:t>Algorithm</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a:xfrm>
                <a:off x="838200" y="1825625"/>
                <a:ext cx="7807960" cy="4534535"/>
              </a:xfrm>
            </p:spPr>
            <p:txBody>
              <a:bodyPr>
                <a:normAutofit/>
              </a:bodyPr>
              <a:lstStyle/>
              <a:p>
                <a:pPr marL="457200" indent="-457200">
                  <a:buClr>
                    <a:schemeClr val="tx1"/>
                  </a:buClr>
                  <a:buFont typeface="Wingdings" panose="05000000000000000000" pitchFamily="2" charset="2"/>
                  <a:buChar char="v"/>
                </a:pPr>
                <a:r>
                  <a:rPr lang="en-US" dirty="0"/>
                  <a:t>Algorithm: sample (and rescale) a number of rows</a:t>
                </a:r>
              </a:p>
              <a:p>
                <a:pPr marL="457200" indent="-457200">
                  <a:buClr>
                    <a:schemeClr val="tx1"/>
                  </a:buClr>
                  <a:buFont typeface="Wingdings" panose="05000000000000000000" pitchFamily="2" charset="2"/>
                  <a:buChar char="v"/>
                </a:pPr>
                <a:r>
                  <a:rPr lang="en-US" dirty="0"/>
                  <a:t>New row arrives – store it</a:t>
                </a:r>
              </a:p>
              <a:p>
                <a:pPr marL="457200" indent="-457200">
                  <a:buClr>
                    <a:schemeClr val="tx1"/>
                  </a:buClr>
                  <a:buFont typeface="Wingdings" panose="05000000000000000000" pitchFamily="2" charset="2"/>
                  <a:buChar char="v"/>
                </a:pPr>
                <a:r>
                  <a:rPr lang="en-US" dirty="0"/>
                  <a:t>For each sampled (and rescaled) row </a:t>
                </a:r>
                <a14:m>
                  <m:oMath xmlns:m="http://schemas.openxmlformats.org/officeDocument/2006/math">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𝑎</m:t>
                        </m:r>
                      </m:e>
                      <m:sub>
                        <m:r>
                          <a:rPr lang="en-US" i="1">
                            <a:solidFill>
                              <a:srgbClr val="C00000"/>
                            </a:solidFill>
                            <a:latin typeface="Cambria Math" panose="02040503050406030204" pitchFamily="18" charset="0"/>
                          </a:rPr>
                          <m:t>𝑖</m:t>
                        </m:r>
                      </m:sub>
                    </m:sSub>
                  </m:oMath>
                </a14:m>
                <a:r>
                  <a:rPr lang="en-US" dirty="0"/>
                  <a:t>, sample the row with probability </a:t>
                </a:r>
                <a14:m>
                  <m:oMath xmlns:m="http://schemas.openxmlformats.org/officeDocument/2006/math">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𝜏</m:t>
                        </m:r>
                      </m:e>
                      <m:sub>
                        <m:r>
                          <a:rPr lang="en-US" i="1">
                            <a:solidFill>
                              <a:srgbClr val="C00000"/>
                            </a:solidFill>
                            <a:latin typeface="Cambria Math" panose="02040503050406030204" pitchFamily="18" charset="0"/>
                          </a:rPr>
                          <m:t>𝑖</m:t>
                        </m:r>
                      </m:sub>
                    </m:sSub>
                  </m:oMath>
                </a14:m>
                <a:r>
                  <a:rPr lang="en-US" dirty="0"/>
                  <a:t> ↔ </a:t>
                </a:r>
                <a:r>
                  <a:rPr lang="en-US" dirty="0" err="1">
                    <a:solidFill>
                      <a:srgbClr val="00B050"/>
                    </a:solidFill>
                  </a:rPr>
                  <a:t>downsampling</a:t>
                </a:r>
                <a:endParaRPr lang="en-US" dirty="0"/>
              </a:p>
              <a:p>
                <a:pPr marL="457200" indent="-457200">
                  <a:buClr>
                    <a:schemeClr val="tx1"/>
                  </a:buClr>
                  <a:buFont typeface="Wingdings" panose="05000000000000000000" pitchFamily="2" charset="2"/>
                  <a:buChar char="v"/>
                </a:pPr>
                <a:r>
                  <a:rPr lang="en-US" dirty="0"/>
                  <a:t>Delete expired rows</a:t>
                </a:r>
              </a:p>
              <a:p>
                <a:pPr marL="457200" indent="-457200">
                  <a:buClr>
                    <a:schemeClr val="tx1"/>
                  </a:buClr>
                  <a:buFont typeface="Wingdings" panose="05000000000000000000" pitchFamily="2" charset="2"/>
                  <a:buChar char="v"/>
                </a:pPr>
                <a:r>
                  <a:rPr lang="en-US" dirty="0"/>
                  <a:t>New row arrives – repeat</a:t>
                </a:r>
              </a:p>
            </p:txBody>
          </p:sp>
        </mc:Choice>
        <mc:Fallback xmlns="">
          <p:sp>
            <p:nvSpPr>
              <p:cNvPr id="3" name="Content Placeholder 2">
                <a:extLst>
                  <a:ext uri="{FF2B5EF4-FFF2-40B4-BE49-F238E27FC236}">
                    <a16:creationId xmlns:a16="http://schemas.microsoft.com/office/drawing/2014/main" id="{15255D49-9D60-44DD-910D-2EBD0529DEC9}"/>
                  </a:ext>
                </a:extLst>
              </p:cNvPr>
              <p:cNvSpPr>
                <a:spLocks noGrp="1" noRot="1" noChangeAspect="1" noMove="1" noResize="1" noEditPoints="1" noAdjustHandles="1" noChangeArrowheads="1" noChangeShapeType="1" noTextEdit="1"/>
              </p:cNvSpPr>
              <p:nvPr>
                <p:ph idx="1"/>
              </p:nvPr>
            </p:nvSpPr>
            <p:spPr>
              <a:xfrm>
                <a:off x="838200" y="1825625"/>
                <a:ext cx="7807960" cy="4534535"/>
              </a:xfrm>
              <a:blipFill>
                <a:blip r:embed="rId2"/>
                <a:stretch>
                  <a:fillRect l="-1406" t="-21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E8E20FCA-1B1D-4359-B58A-3876198B7D4F}"/>
                  </a:ext>
                </a:extLst>
              </p:cNvPr>
              <p:cNvSpPr/>
              <p:nvPr/>
            </p:nvSpPr>
            <p:spPr>
              <a:xfrm>
                <a:off x="11268314" y="2507307"/>
                <a:ext cx="541367"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i="1" smtClean="0">
                          <a:solidFill>
                            <a:srgbClr val="C00000"/>
                          </a:solidFill>
                          <a:latin typeface="Cambria Math" panose="02040503050406030204" pitchFamily="18" charset="0"/>
                        </a:rPr>
                        <m:t>𝐴</m:t>
                      </m:r>
                    </m:oMath>
                  </m:oMathPara>
                </a14:m>
                <a:endParaRPr lang="en-US" dirty="0">
                  <a:solidFill>
                    <a:srgbClr val="C00000"/>
                  </a:solidFill>
                </a:endParaRPr>
              </a:p>
            </p:txBody>
          </p:sp>
        </mc:Choice>
        <mc:Fallback xmlns="">
          <p:sp>
            <p:nvSpPr>
              <p:cNvPr id="22" name="Rectangle 21">
                <a:extLst>
                  <a:ext uri="{FF2B5EF4-FFF2-40B4-BE49-F238E27FC236}">
                    <a16:creationId xmlns:a16="http://schemas.microsoft.com/office/drawing/2014/main" id="{E8E20FCA-1B1D-4359-B58A-3876198B7D4F}"/>
                  </a:ext>
                </a:extLst>
              </p:cNvPr>
              <p:cNvSpPr>
                <a:spLocks noRot="1" noChangeAspect="1" noMove="1" noResize="1" noEditPoints="1" noAdjustHandles="1" noChangeArrowheads="1" noChangeShapeType="1" noTextEdit="1"/>
              </p:cNvSpPr>
              <p:nvPr/>
            </p:nvSpPr>
            <p:spPr>
              <a:xfrm>
                <a:off x="11268314" y="2507307"/>
                <a:ext cx="541367" cy="584775"/>
              </a:xfrm>
              <a:prstGeom prst="rect">
                <a:avLst/>
              </a:prstGeom>
              <a:blipFill>
                <a:blip r:embed="rId3"/>
                <a:stretch>
                  <a:fillRect/>
                </a:stretch>
              </a:blipFill>
            </p:spPr>
            <p:txBody>
              <a:bodyPr/>
              <a:lstStyle/>
              <a:p>
                <a:r>
                  <a:rPr lang="en-US">
                    <a:noFill/>
                  </a:rPr>
                  <a:t> </a:t>
                </a:r>
              </a:p>
            </p:txBody>
          </p:sp>
        </mc:Fallback>
      </mc:AlternateContent>
      <p:sp>
        <p:nvSpPr>
          <p:cNvPr id="23" name="Rectangle 22">
            <a:extLst>
              <a:ext uri="{FF2B5EF4-FFF2-40B4-BE49-F238E27FC236}">
                <a16:creationId xmlns:a16="http://schemas.microsoft.com/office/drawing/2014/main" id="{09868B17-5FED-44BE-9D23-B2403DCFD91A}"/>
              </a:ext>
            </a:extLst>
          </p:cNvPr>
          <p:cNvSpPr/>
          <p:nvPr/>
        </p:nvSpPr>
        <p:spPr>
          <a:xfrm>
            <a:off x="9119955" y="1787416"/>
            <a:ext cx="2067907" cy="183428"/>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6336538-8EEB-49BF-859D-F0DFA5E7EAAE}"/>
              </a:ext>
            </a:extLst>
          </p:cNvPr>
          <p:cNvSpPr/>
          <p:nvPr/>
        </p:nvSpPr>
        <p:spPr>
          <a:xfrm>
            <a:off x="9119954" y="2996158"/>
            <a:ext cx="2067907" cy="183428"/>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B3019BE7-650D-4FB5-9F09-BDDC0BE93C38}"/>
              </a:ext>
            </a:extLst>
          </p:cNvPr>
          <p:cNvSpPr/>
          <p:nvPr/>
        </p:nvSpPr>
        <p:spPr>
          <a:xfrm>
            <a:off x="9119953" y="3861171"/>
            <a:ext cx="2067907" cy="183428"/>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45DDC0B-1F2D-441B-9A32-73F4D0CD204B}"/>
              </a:ext>
            </a:extLst>
          </p:cNvPr>
          <p:cNvSpPr/>
          <p:nvPr/>
        </p:nvSpPr>
        <p:spPr>
          <a:xfrm>
            <a:off x="9119953" y="4332993"/>
            <a:ext cx="2067907" cy="183428"/>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89C79B64-FD90-4885-B7A4-0C934C5E9F41}"/>
              </a:ext>
            </a:extLst>
          </p:cNvPr>
          <p:cNvSpPr/>
          <p:nvPr/>
        </p:nvSpPr>
        <p:spPr>
          <a:xfrm>
            <a:off x="8972600" y="1574909"/>
            <a:ext cx="2362611" cy="2949233"/>
          </a:xfrm>
          <a:prstGeom prst="rect">
            <a:avLst/>
          </a:prstGeom>
          <a:noFill/>
          <a:ln w="28575">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C06DD0E-84AF-4164-B95E-E86CEABF65BF}"/>
              </a:ext>
            </a:extLst>
          </p:cNvPr>
          <p:cNvSpPr/>
          <p:nvPr/>
        </p:nvSpPr>
        <p:spPr>
          <a:xfrm>
            <a:off x="9119951" y="4542756"/>
            <a:ext cx="2067907" cy="183428"/>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5744121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rgbClr val="C00000"/>
                </a:solidFill>
              </a:rPr>
              <a:t>Spectral </a:t>
            </a:r>
            <a:r>
              <a:rPr lang="en-US" dirty="0" err="1">
                <a:solidFill>
                  <a:srgbClr val="C00000"/>
                </a:solidFill>
              </a:rPr>
              <a:t>Sparsification</a:t>
            </a:r>
            <a:r>
              <a:rPr lang="en-US" dirty="0">
                <a:solidFill>
                  <a:srgbClr val="C00000"/>
                </a:solidFill>
              </a:rPr>
              <a:t> (Summary)</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a:xfrm>
                <a:off x="838200" y="1825625"/>
                <a:ext cx="7807960" cy="4534535"/>
              </a:xfrm>
            </p:spPr>
            <p:txBody>
              <a:bodyPr>
                <a:normAutofit lnSpcReduction="10000"/>
              </a:bodyPr>
              <a:lstStyle/>
              <a:p>
                <a:pPr marL="457200" indent="-457200">
                  <a:buClr>
                    <a:schemeClr val="tx1"/>
                  </a:buClr>
                  <a:buFont typeface="Wingdings" panose="05000000000000000000" pitchFamily="2" charset="2"/>
                  <a:buChar char="v"/>
                </a:pPr>
                <a:r>
                  <a:rPr lang="en-US" dirty="0">
                    <a:solidFill>
                      <a:srgbClr val="00B050"/>
                    </a:solidFill>
                  </a:rPr>
                  <a:t>Correctness</a:t>
                </a:r>
                <a:r>
                  <a:rPr lang="en-US" dirty="0"/>
                  <a:t>: Show an invariant that each sampled matrix is good approximation to row </a:t>
                </a:r>
                <a14:m>
                  <m:oMath xmlns:m="http://schemas.openxmlformats.org/officeDocument/2006/math">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𝑎</m:t>
                        </m:r>
                      </m:e>
                      <m:sub>
                        <m:r>
                          <a:rPr lang="en-US" i="1">
                            <a:solidFill>
                              <a:srgbClr val="C00000"/>
                            </a:solidFill>
                            <a:latin typeface="Cambria Math" panose="02040503050406030204" pitchFamily="18" charset="0"/>
                          </a:rPr>
                          <m:t>𝑖</m:t>
                        </m:r>
                      </m:sub>
                    </m:sSub>
                    <m:r>
                      <a:rPr lang="en-US" i="1">
                        <a:solidFill>
                          <a:srgbClr val="C00000"/>
                        </a:solidFill>
                        <a:latin typeface="Cambria Math" panose="02040503050406030204" pitchFamily="18" charset="0"/>
                      </a:rPr>
                      <m:t> </m:t>
                    </m:r>
                  </m:oMath>
                </a14:m>
                <a:r>
                  <a:rPr lang="en-US" dirty="0"/>
                  <a:t>is sampled with probability </a:t>
                </a:r>
                <a14:m>
                  <m:oMath xmlns:m="http://schemas.openxmlformats.org/officeDocument/2006/math">
                    <m:r>
                      <a:rPr lang="en-US" i="1">
                        <a:solidFill>
                          <a:srgbClr val="C00000"/>
                        </a:solidFill>
                        <a:latin typeface="Cambria Math" panose="02040503050406030204" pitchFamily="18" charset="0"/>
                      </a:rPr>
                      <m:t>∝</m:t>
                    </m:r>
                  </m:oMath>
                </a14:m>
                <a:r>
                  <a:rPr lang="en-US" dirty="0"/>
                  <a:t> </a:t>
                </a:r>
                <a:r>
                  <a:rPr lang="en-US" i="1" dirty="0">
                    <a:solidFill>
                      <a:srgbClr val="7030A0"/>
                    </a:solidFill>
                  </a:rPr>
                  <a:t>final</a:t>
                </a:r>
                <a:r>
                  <a:rPr lang="en-US" dirty="0"/>
                  <a:t> reverse online leverage score</a:t>
                </a:r>
              </a:p>
              <a:p>
                <a:pPr marL="457200" indent="-457200">
                  <a:buClr>
                    <a:schemeClr val="tx1"/>
                  </a:buClr>
                  <a:buFont typeface="Wingdings" panose="05000000000000000000" pitchFamily="2" charset="2"/>
                  <a:buChar char="v"/>
                </a:pPr>
                <a:r>
                  <a:rPr lang="en-US" dirty="0"/>
                  <a:t>Shown by martingale argument and monotonicity</a:t>
                </a:r>
              </a:p>
              <a:p>
                <a:pPr marL="457200" indent="-457200">
                  <a:buClr>
                    <a:schemeClr val="tx1"/>
                  </a:buClr>
                  <a:buFont typeface="Wingdings" panose="05000000000000000000" pitchFamily="2" charset="2"/>
                  <a:buChar char="v"/>
                </a:pPr>
                <a:r>
                  <a:rPr lang="en-US" dirty="0"/>
                  <a:t>Outputs a matrix </a:t>
                </a:r>
                <a14:m>
                  <m:oMath xmlns:m="http://schemas.openxmlformats.org/officeDocument/2006/math">
                    <m:r>
                      <a:rPr lang="en-US" i="1">
                        <a:solidFill>
                          <a:srgbClr val="C00000"/>
                        </a:solidFill>
                        <a:latin typeface="Cambria Math" panose="02040503050406030204" pitchFamily="18" charset="0"/>
                      </a:rPr>
                      <m:t>𝑀</m:t>
                    </m:r>
                    <m:r>
                      <a:rPr lang="en-US" i="1">
                        <a:solidFill>
                          <a:srgbClr val="C00000"/>
                        </a:solidFill>
                        <a:latin typeface="Cambria Math" panose="02040503050406030204" pitchFamily="18" charset="0"/>
                      </a:rPr>
                      <m:t>∈</m:t>
                    </m:r>
                    <m:sSup>
                      <m:sSupPr>
                        <m:ctrlPr>
                          <a:rPr lang="en-US" i="1">
                            <a:solidFill>
                              <a:srgbClr val="C00000"/>
                            </a:solidFill>
                            <a:latin typeface="Cambria Math" panose="02040503050406030204" pitchFamily="18" charset="0"/>
                          </a:rPr>
                        </m:ctrlPr>
                      </m:sSupPr>
                      <m:e>
                        <m:r>
                          <a:rPr lang="en-US" i="1">
                            <a:solidFill>
                              <a:srgbClr val="C00000"/>
                            </a:solidFill>
                            <a:latin typeface="Cambria Math" panose="02040503050406030204" pitchFamily="18" charset="0"/>
                          </a:rPr>
                          <m:t>𝑅</m:t>
                        </m:r>
                      </m:e>
                      <m:sup>
                        <m:r>
                          <a:rPr lang="en-US" i="1">
                            <a:solidFill>
                              <a:srgbClr val="C00000"/>
                            </a:solidFill>
                            <a:latin typeface="Cambria Math" panose="02040503050406030204" pitchFamily="18" charset="0"/>
                          </a:rPr>
                          <m:t>𝑚</m:t>
                        </m:r>
                        <m:r>
                          <a:rPr lang="en-US"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𝑑</m:t>
                        </m:r>
                      </m:sup>
                    </m:sSup>
                  </m:oMath>
                </a14:m>
                <a:r>
                  <a:rPr lang="en-US" dirty="0"/>
                  <a:t> such that </a:t>
                </a:r>
                <a14:m>
                  <m:oMath xmlns:m="http://schemas.openxmlformats.org/officeDocument/2006/math">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1−</m:t>
                        </m:r>
                        <m:r>
                          <a:rPr lang="en-US" i="1">
                            <a:solidFill>
                              <a:srgbClr val="C00000"/>
                            </a:solidFill>
                            <a:latin typeface="Cambria Math" panose="02040503050406030204" pitchFamily="18" charset="0"/>
                          </a:rPr>
                          <m:t>𝜖</m:t>
                        </m:r>
                      </m:e>
                    </m:d>
                    <m:sSub>
                      <m:sSubPr>
                        <m:ctrlPr>
                          <a:rPr lang="en-US" i="1">
                            <a:solidFill>
                              <a:srgbClr val="C00000"/>
                            </a:solidFill>
                            <a:latin typeface="Cambria Math" panose="02040503050406030204" pitchFamily="18" charset="0"/>
                          </a:rPr>
                        </m:ctrlPr>
                      </m:sSubPr>
                      <m:e>
                        <m:d>
                          <m:dPr>
                            <m:begChr m:val="‖"/>
                            <m:endChr m:val="‖"/>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𝐴𝑥</m:t>
                            </m:r>
                          </m:e>
                        </m:d>
                      </m:e>
                      <m:sub>
                        <m:r>
                          <a:rPr lang="en-US" i="1">
                            <a:solidFill>
                              <a:srgbClr val="C00000"/>
                            </a:solidFill>
                            <a:latin typeface="Cambria Math" panose="02040503050406030204" pitchFamily="18" charset="0"/>
                          </a:rPr>
                          <m:t>2</m:t>
                        </m:r>
                      </m:sub>
                    </m:sSub>
                    <m:r>
                      <a:rPr lang="en-US" i="1">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d>
                          <m:dPr>
                            <m:begChr m:val="‖"/>
                            <m:endChr m:val="‖"/>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𝑀𝑥</m:t>
                            </m:r>
                          </m:e>
                        </m:d>
                      </m:e>
                      <m:sub>
                        <m:r>
                          <a:rPr lang="en-US" i="1">
                            <a:solidFill>
                              <a:srgbClr val="C00000"/>
                            </a:solidFill>
                            <a:latin typeface="Cambria Math" panose="02040503050406030204" pitchFamily="18" charset="0"/>
                          </a:rPr>
                          <m:t>2</m:t>
                        </m:r>
                      </m:sub>
                    </m:sSub>
                    <m:r>
                      <a:rPr lang="en-US" i="1">
                        <a:solidFill>
                          <a:srgbClr val="C00000"/>
                        </a:solidFill>
                        <a:latin typeface="Cambria Math" panose="02040503050406030204" pitchFamily="18" charset="0"/>
                      </a:rPr>
                      <m:t>≤</m:t>
                    </m:r>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1+</m:t>
                        </m:r>
                        <m:r>
                          <a:rPr lang="en-US" i="1">
                            <a:solidFill>
                              <a:srgbClr val="C00000"/>
                            </a:solidFill>
                            <a:latin typeface="Cambria Math" panose="02040503050406030204" pitchFamily="18" charset="0"/>
                          </a:rPr>
                          <m:t>𝜖</m:t>
                        </m:r>
                      </m:e>
                    </m:d>
                    <m:sSub>
                      <m:sSubPr>
                        <m:ctrlPr>
                          <a:rPr lang="en-US" i="1">
                            <a:solidFill>
                              <a:srgbClr val="C00000"/>
                            </a:solidFill>
                            <a:latin typeface="Cambria Math" panose="02040503050406030204" pitchFamily="18" charset="0"/>
                          </a:rPr>
                        </m:ctrlPr>
                      </m:sSubPr>
                      <m:e>
                        <m:d>
                          <m:dPr>
                            <m:begChr m:val="‖"/>
                            <m:endChr m:val="‖"/>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𝐴𝑥</m:t>
                            </m:r>
                          </m:e>
                        </m:d>
                      </m:e>
                      <m:sub>
                        <m:r>
                          <a:rPr lang="en-US" i="1">
                            <a:solidFill>
                              <a:srgbClr val="C00000"/>
                            </a:solidFill>
                            <a:latin typeface="Cambria Math" panose="02040503050406030204" pitchFamily="18" charset="0"/>
                          </a:rPr>
                          <m:t>2</m:t>
                        </m:r>
                      </m:sub>
                    </m:sSub>
                  </m:oMath>
                </a14:m>
                <a:r>
                  <a:rPr lang="en-US" dirty="0"/>
                  <a:t> for all </a:t>
                </a:r>
                <a14:m>
                  <m:oMath xmlns:m="http://schemas.openxmlformats.org/officeDocument/2006/math">
                    <m:r>
                      <a:rPr lang="en-US" i="1">
                        <a:solidFill>
                          <a:srgbClr val="C00000"/>
                        </a:solidFill>
                        <a:latin typeface="Cambria Math" panose="02040503050406030204" pitchFamily="18" charset="0"/>
                      </a:rPr>
                      <m:t>𝑥</m:t>
                    </m:r>
                    <m:r>
                      <a:rPr lang="en-US" i="1">
                        <a:solidFill>
                          <a:srgbClr val="C00000"/>
                        </a:solidFill>
                        <a:latin typeface="Cambria Math" panose="02040503050406030204" pitchFamily="18" charset="0"/>
                      </a:rPr>
                      <m:t>∈</m:t>
                    </m:r>
                    <m:sSup>
                      <m:sSupPr>
                        <m:ctrlPr>
                          <a:rPr lang="en-US" i="1">
                            <a:solidFill>
                              <a:srgbClr val="C00000"/>
                            </a:solidFill>
                            <a:latin typeface="Cambria Math" panose="02040503050406030204" pitchFamily="18" charset="0"/>
                          </a:rPr>
                        </m:ctrlPr>
                      </m:sSupPr>
                      <m:e>
                        <m:r>
                          <a:rPr lang="en-US" i="1">
                            <a:solidFill>
                              <a:srgbClr val="C00000"/>
                            </a:solidFill>
                            <a:latin typeface="Cambria Math" panose="02040503050406030204" pitchFamily="18" charset="0"/>
                          </a:rPr>
                          <m:t>𝑅</m:t>
                        </m:r>
                      </m:e>
                      <m:sup>
                        <m:r>
                          <a:rPr lang="en-US" b="0" i="1" smtClean="0">
                            <a:solidFill>
                              <a:srgbClr val="C00000"/>
                            </a:solidFill>
                            <a:latin typeface="Cambria Math" panose="02040503050406030204" pitchFamily="18" charset="0"/>
                          </a:rPr>
                          <m:t>𝑑</m:t>
                        </m:r>
                      </m:sup>
                    </m:sSup>
                  </m:oMath>
                </a14:m>
                <a:r>
                  <a:rPr lang="en-US" dirty="0"/>
                  <a:t> </a:t>
                </a:r>
                <a:r>
                  <a:rPr lang="en-US" dirty="0">
                    <a:solidFill>
                      <a:srgbClr val="00B0F0"/>
                    </a:solidFill>
                  </a:rPr>
                  <a:t>[DMM06, SS08, CMP16]</a:t>
                </a:r>
                <a:endParaRPr lang="en-US" dirty="0"/>
              </a:p>
              <a:p>
                <a:pPr marL="457200" indent="-457200">
                  <a:buClr>
                    <a:schemeClr val="tx1"/>
                  </a:buClr>
                  <a:buFont typeface="Wingdings" panose="05000000000000000000" pitchFamily="2" charset="2"/>
                  <a:buChar char="v"/>
                </a:pPr>
                <a:endParaRPr lang="en-US" dirty="0"/>
              </a:p>
              <a:p>
                <a:pPr marL="457200" indent="-457200">
                  <a:buClr>
                    <a:schemeClr val="tx1"/>
                  </a:buClr>
                  <a:buFont typeface="Wingdings" panose="05000000000000000000" pitchFamily="2" charset="2"/>
                  <a:buChar char="v"/>
                </a:pPr>
                <a:r>
                  <a:rPr lang="en-US" dirty="0">
                    <a:solidFill>
                      <a:srgbClr val="00B050"/>
                    </a:solidFill>
                  </a:rPr>
                  <a:t>Space</a:t>
                </a:r>
                <a:r>
                  <a:rPr lang="en-US" dirty="0"/>
                  <a:t>? Must bound </a:t>
                </a:r>
                <a14:m>
                  <m:oMath xmlns:m="http://schemas.openxmlformats.org/officeDocument/2006/math">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𝜏</m:t>
                        </m:r>
                      </m:e>
                      <m:sub>
                        <m:r>
                          <a:rPr lang="en-US" i="1">
                            <a:solidFill>
                              <a:srgbClr val="C00000"/>
                            </a:solidFill>
                            <a:latin typeface="Cambria Math" panose="02040503050406030204" pitchFamily="18" charset="0"/>
                          </a:rPr>
                          <m:t>𝑖</m:t>
                        </m:r>
                      </m:sub>
                    </m:sSub>
                    <m:r>
                      <a:rPr lang="en-US" i="1">
                        <a:solidFill>
                          <a:srgbClr val="C00000"/>
                        </a:solidFill>
                        <a:latin typeface="Cambria Math" panose="02040503050406030204" pitchFamily="18" charset="0"/>
                      </a:rPr>
                      <m:t>=</m:t>
                    </m:r>
                    <m:acc>
                      <m:accPr>
                        <m:chr m:val="̃"/>
                        <m:ctrlPr>
                          <a:rPr lang="en-US" i="1">
                            <a:solidFill>
                              <a:srgbClr val="C00000"/>
                            </a:solidFill>
                            <a:latin typeface="Cambria Math" panose="02040503050406030204" pitchFamily="18" charset="0"/>
                          </a:rPr>
                        </m:ctrlPr>
                      </m:accPr>
                      <m:e>
                        <m:r>
                          <a:rPr lang="en-US" i="1">
                            <a:solidFill>
                              <a:srgbClr val="C00000"/>
                            </a:solidFill>
                            <a:latin typeface="Cambria Math" panose="02040503050406030204" pitchFamily="18" charset="0"/>
                          </a:rPr>
                          <m:t>𝑂</m:t>
                        </m:r>
                      </m:e>
                    </m:acc>
                    <m:d>
                      <m:dPr>
                        <m:ctrlPr>
                          <a:rPr lang="en-US" i="1">
                            <a:solidFill>
                              <a:srgbClr val="C00000"/>
                            </a:solidFill>
                            <a:latin typeface="Cambria Math" panose="02040503050406030204" pitchFamily="18" charset="0"/>
                          </a:rPr>
                        </m:ctrlPr>
                      </m:dPr>
                      <m:e>
                        <m:f>
                          <m:fPr>
                            <m:ctrlPr>
                              <a:rPr lang="en-US" i="1">
                                <a:solidFill>
                                  <a:srgbClr val="C00000"/>
                                </a:solidFill>
                                <a:latin typeface="Cambria Math" panose="02040503050406030204" pitchFamily="18" charset="0"/>
                              </a:rPr>
                            </m:ctrlPr>
                          </m:fPr>
                          <m:num>
                            <m:r>
                              <a:rPr lang="en-US" i="1">
                                <a:solidFill>
                                  <a:srgbClr val="C00000"/>
                                </a:solidFill>
                                <a:latin typeface="Cambria Math" panose="02040503050406030204" pitchFamily="18" charset="0"/>
                              </a:rPr>
                              <m:t>1</m:t>
                            </m:r>
                          </m:num>
                          <m:den>
                            <m:sSup>
                              <m:sSupPr>
                                <m:ctrlPr>
                                  <a:rPr lang="en-US" i="1">
                                    <a:solidFill>
                                      <a:srgbClr val="C00000"/>
                                    </a:solidFill>
                                    <a:latin typeface="Cambria Math" panose="02040503050406030204" pitchFamily="18" charset="0"/>
                                  </a:rPr>
                                </m:ctrlPr>
                              </m:sSupPr>
                              <m:e>
                                <m:r>
                                  <a:rPr lang="en-US" i="1">
                                    <a:solidFill>
                                      <a:srgbClr val="C00000"/>
                                    </a:solidFill>
                                    <a:latin typeface="Cambria Math" panose="02040503050406030204" pitchFamily="18" charset="0"/>
                                  </a:rPr>
                                  <m:t>𝜖</m:t>
                                </m:r>
                              </m:e>
                              <m:sup>
                                <m:r>
                                  <a:rPr lang="en-US" i="1">
                                    <a:solidFill>
                                      <a:srgbClr val="C00000"/>
                                    </a:solidFill>
                                    <a:latin typeface="Cambria Math" panose="02040503050406030204" pitchFamily="18" charset="0"/>
                                  </a:rPr>
                                  <m:t>2</m:t>
                                </m:r>
                              </m:sup>
                            </m:sSup>
                          </m:den>
                        </m:f>
                        <m:r>
                          <a:rPr lang="en-US" b="0" i="1" smtClean="0">
                            <a:solidFill>
                              <a:srgbClr val="C00000"/>
                            </a:solidFill>
                            <a:latin typeface="Cambria Math" panose="02040503050406030204" pitchFamily="18" charset="0"/>
                          </a:rPr>
                          <m:t>𝑑</m:t>
                        </m:r>
                      </m:e>
                    </m:d>
                  </m:oMath>
                </a14:m>
                <a:r>
                  <a:rPr lang="en-US" dirty="0"/>
                  <a:t> </a:t>
                </a:r>
                <a:r>
                  <a:rPr lang="en-US" dirty="0">
                    <a:solidFill>
                      <a:srgbClr val="00B0F0"/>
                    </a:solidFill>
                  </a:rPr>
                  <a:t>[CMP16]</a:t>
                </a:r>
                <a:endParaRPr lang="en-US" dirty="0"/>
              </a:p>
            </p:txBody>
          </p:sp>
        </mc:Choice>
        <mc:Fallback xmlns="">
          <p:sp>
            <p:nvSpPr>
              <p:cNvPr id="3" name="Content Placeholder 2">
                <a:extLst>
                  <a:ext uri="{FF2B5EF4-FFF2-40B4-BE49-F238E27FC236}">
                    <a16:creationId xmlns:a16="http://schemas.microsoft.com/office/drawing/2014/main" id="{15255D49-9D60-44DD-910D-2EBD0529DEC9}"/>
                  </a:ext>
                </a:extLst>
              </p:cNvPr>
              <p:cNvSpPr>
                <a:spLocks noGrp="1" noRot="1" noChangeAspect="1" noMove="1" noResize="1" noEditPoints="1" noAdjustHandles="1" noChangeArrowheads="1" noChangeShapeType="1" noTextEdit="1"/>
              </p:cNvSpPr>
              <p:nvPr>
                <p:ph idx="1"/>
              </p:nvPr>
            </p:nvSpPr>
            <p:spPr>
              <a:xfrm>
                <a:off x="838200" y="1825625"/>
                <a:ext cx="7807960" cy="4534535"/>
              </a:xfrm>
              <a:blipFill>
                <a:blip r:embed="rId2"/>
                <a:stretch>
                  <a:fillRect l="-1406" t="-2957" r="-12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E8E20FCA-1B1D-4359-B58A-3876198B7D4F}"/>
                  </a:ext>
                </a:extLst>
              </p:cNvPr>
              <p:cNvSpPr/>
              <p:nvPr/>
            </p:nvSpPr>
            <p:spPr>
              <a:xfrm>
                <a:off x="11268314" y="2507307"/>
                <a:ext cx="541367"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i="1" smtClean="0">
                          <a:solidFill>
                            <a:srgbClr val="C00000"/>
                          </a:solidFill>
                          <a:latin typeface="Cambria Math" panose="02040503050406030204" pitchFamily="18" charset="0"/>
                        </a:rPr>
                        <m:t>𝐴</m:t>
                      </m:r>
                    </m:oMath>
                  </m:oMathPara>
                </a14:m>
                <a:endParaRPr lang="en-US" dirty="0">
                  <a:solidFill>
                    <a:srgbClr val="C00000"/>
                  </a:solidFill>
                </a:endParaRPr>
              </a:p>
            </p:txBody>
          </p:sp>
        </mc:Choice>
        <mc:Fallback xmlns="">
          <p:sp>
            <p:nvSpPr>
              <p:cNvPr id="22" name="Rectangle 21">
                <a:extLst>
                  <a:ext uri="{FF2B5EF4-FFF2-40B4-BE49-F238E27FC236}">
                    <a16:creationId xmlns:a16="http://schemas.microsoft.com/office/drawing/2014/main" id="{E8E20FCA-1B1D-4359-B58A-3876198B7D4F}"/>
                  </a:ext>
                </a:extLst>
              </p:cNvPr>
              <p:cNvSpPr>
                <a:spLocks noRot="1" noChangeAspect="1" noMove="1" noResize="1" noEditPoints="1" noAdjustHandles="1" noChangeArrowheads="1" noChangeShapeType="1" noTextEdit="1"/>
              </p:cNvSpPr>
              <p:nvPr/>
            </p:nvSpPr>
            <p:spPr>
              <a:xfrm>
                <a:off x="11268314" y="2507307"/>
                <a:ext cx="541367" cy="584775"/>
              </a:xfrm>
              <a:prstGeom prst="rect">
                <a:avLst/>
              </a:prstGeom>
              <a:blipFill>
                <a:blip r:embed="rId3"/>
                <a:stretch>
                  <a:fillRect/>
                </a:stretch>
              </a:blipFill>
            </p:spPr>
            <p:txBody>
              <a:bodyPr/>
              <a:lstStyle/>
              <a:p>
                <a:r>
                  <a:rPr lang="en-US">
                    <a:noFill/>
                  </a:rPr>
                  <a:t> </a:t>
                </a:r>
              </a:p>
            </p:txBody>
          </p:sp>
        </mc:Fallback>
      </mc:AlternateContent>
      <p:sp>
        <p:nvSpPr>
          <p:cNvPr id="23" name="Rectangle 22">
            <a:extLst>
              <a:ext uri="{FF2B5EF4-FFF2-40B4-BE49-F238E27FC236}">
                <a16:creationId xmlns:a16="http://schemas.microsoft.com/office/drawing/2014/main" id="{09868B17-5FED-44BE-9D23-B2403DCFD91A}"/>
              </a:ext>
            </a:extLst>
          </p:cNvPr>
          <p:cNvSpPr/>
          <p:nvPr/>
        </p:nvSpPr>
        <p:spPr>
          <a:xfrm>
            <a:off x="9119955" y="1787416"/>
            <a:ext cx="2067907" cy="183428"/>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A6F24F97-F8C7-4A87-91D2-C6F255917EF2}"/>
                  </a:ext>
                </a:extLst>
              </p:cNvPr>
              <p:cNvSpPr/>
              <p:nvPr/>
            </p:nvSpPr>
            <p:spPr>
              <a:xfrm>
                <a:off x="8515383" y="2799694"/>
                <a:ext cx="524118"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𝑎</m:t>
                          </m:r>
                        </m:e>
                        <m:sub>
                          <m:r>
                            <a:rPr lang="en-US" sz="2400" b="0" i="1" smtClean="0">
                              <a:solidFill>
                                <a:srgbClr val="C00000"/>
                              </a:solidFill>
                              <a:latin typeface="Cambria Math" panose="02040503050406030204" pitchFamily="18" charset="0"/>
                            </a:rPr>
                            <m:t>𝑖</m:t>
                          </m:r>
                        </m:sub>
                      </m:sSub>
                    </m:oMath>
                  </m:oMathPara>
                </a14:m>
                <a:endParaRPr lang="en-US" sz="2400" dirty="0">
                  <a:solidFill>
                    <a:srgbClr val="C00000"/>
                  </a:solidFill>
                </a:endParaRPr>
              </a:p>
            </p:txBody>
          </p:sp>
        </mc:Choice>
        <mc:Fallback xmlns="">
          <p:sp>
            <p:nvSpPr>
              <p:cNvPr id="24" name="Rectangle 23">
                <a:extLst>
                  <a:ext uri="{FF2B5EF4-FFF2-40B4-BE49-F238E27FC236}">
                    <a16:creationId xmlns:a16="http://schemas.microsoft.com/office/drawing/2014/main" id="{A6F24F97-F8C7-4A87-91D2-C6F255917EF2}"/>
                  </a:ext>
                </a:extLst>
              </p:cNvPr>
              <p:cNvSpPr>
                <a:spLocks noRot="1" noChangeAspect="1" noMove="1" noResize="1" noEditPoints="1" noAdjustHandles="1" noChangeArrowheads="1" noChangeShapeType="1" noTextEdit="1"/>
              </p:cNvSpPr>
              <p:nvPr/>
            </p:nvSpPr>
            <p:spPr>
              <a:xfrm>
                <a:off x="8515383" y="2799694"/>
                <a:ext cx="524118" cy="461665"/>
              </a:xfrm>
              <a:prstGeom prst="rect">
                <a:avLst/>
              </a:prstGeom>
              <a:blipFill>
                <a:blip r:embed="rId4"/>
                <a:stretch>
                  <a:fillRect b="-2632"/>
                </a:stretch>
              </a:blipFill>
            </p:spPr>
            <p:txBody>
              <a:bodyPr/>
              <a:lstStyle/>
              <a:p>
                <a:r>
                  <a:rPr lang="en-US">
                    <a:noFill/>
                  </a:rPr>
                  <a:t> </a:t>
                </a:r>
              </a:p>
            </p:txBody>
          </p:sp>
        </mc:Fallback>
      </mc:AlternateContent>
      <p:sp>
        <p:nvSpPr>
          <p:cNvPr id="16" name="Rectangle 15">
            <a:extLst>
              <a:ext uri="{FF2B5EF4-FFF2-40B4-BE49-F238E27FC236}">
                <a16:creationId xmlns:a16="http://schemas.microsoft.com/office/drawing/2014/main" id="{E6336538-8EEB-49BF-859D-F0DFA5E7EAAE}"/>
              </a:ext>
            </a:extLst>
          </p:cNvPr>
          <p:cNvSpPr/>
          <p:nvPr/>
        </p:nvSpPr>
        <p:spPr>
          <a:xfrm>
            <a:off x="9119954" y="2996158"/>
            <a:ext cx="2067907" cy="183428"/>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B3019BE7-650D-4FB5-9F09-BDDC0BE93C38}"/>
              </a:ext>
            </a:extLst>
          </p:cNvPr>
          <p:cNvSpPr/>
          <p:nvPr/>
        </p:nvSpPr>
        <p:spPr>
          <a:xfrm>
            <a:off x="9119953" y="3861171"/>
            <a:ext cx="2067907" cy="183428"/>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45DDC0B-1F2D-441B-9A32-73F4D0CD204B}"/>
              </a:ext>
            </a:extLst>
          </p:cNvPr>
          <p:cNvSpPr/>
          <p:nvPr/>
        </p:nvSpPr>
        <p:spPr>
          <a:xfrm>
            <a:off x="9119953" y="4332993"/>
            <a:ext cx="2067907" cy="183428"/>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89C79B64-FD90-4885-B7A4-0C934C5E9F41}"/>
              </a:ext>
            </a:extLst>
          </p:cNvPr>
          <p:cNvSpPr/>
          <p:nvPr/>
        </p:nvSpPr>
        <p:spPr>
          <a:xfrm>
            <a:off x="8972600" y="1574909"/>
            <a:ext cx="2362611" cy="2949233"/>
          </a:xfrm>
          <a:prstGeom prst="rect">
            <a:avLst/>
          </a:prstGeom>
          <a:noFill/>
          <a:ln w="28575">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4224811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rgbClr val="C00000"/>
                </a:solidFill>
              </a:rPr>
              <a:t>Low-Rank Approximation</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p:txBody>
              <a:bodyPr>
                <a:normAutofit/>
              </a:bodyPr>
              <a:lstStyle/>
              <a:p>
                <a:pPr marL="457200" indent="-457200">
                  <a:buFont typeface="Wingdings" panose="05000000000000000000" pitchFamily="2" charset="2"/>
                  <a:buChar char="v"/>
                </a:pPr>
                <a:r>
                  <a:rPr lang="en-US" dirty="0"/>
                  <a:t>Low-rank approximation: Given </a:t>
                </a:r>
                <a14:m>
                  <m:oMath xmlns:m="http://schemas.openxmlformats.org/officeDocument/2006/math">
                    <m:r>
                      <a:rPr lang="en-US" b="0" i="1" smtClean="0">
                        <a:solidFill>
                          <a:srgbClr val="C00000"/>
                        </a:solidFill>
                        <a:latin typeface="Cambria Math" panose="02040503050406030204" pitchFamily="18" charset="0"/>
                      </a:rPr>
                      <m:t>𝜖</m:t>
                    </m:r>
                    <m:r>
                      <a:rPr lang="en-US" b="0" i="1" smtClean="0">
                        <a:solidFill>
                          <a:srgbClr val="C00000"/>
                        </a:solidFill>
                        <a:latin typeface="Cambria Math" panose="02040503050406030204" pitchFamily="18" charset="0"/>
                      </a:rPr>
                      <m:t>&gt;0</m:t>
                    </m:r>
                  </m:oMath>
                </a14:m>
                <a:r>
                  <a:rPr lang="en-US" dirty="0"/>
                  <a:t> and </a:t>
                </a:r>
                <a14:m>
                  <m:oMath xmlns:m="http://schemas.openxmlformats.org/officeDocument/2006/math">
                    <m:r>
                      <a:rPr lang="en-US" i="1" smtClean="0">
                        <a:solidFill>
                          <a:srgbClr val="C00000"/>
                        </a:solidFill>
                        <a:latin typeface="Cambria Math" panose="02040503050406030204" pitchFamily="18" charset="0"/>
                      </a:rPr>
                      <m:t>𝐴</m:t>
                    </m:r>
                    <m:r>
                      <a:rPr lang="en-US" i="1" smtClean="0">
                        <a:solidFill>
                          <a:srgbClr val="C00000"/>
                        </a:solidFill>
                        <a:latin typeface="Cambria Math" panose="02040503050406030204" pitchFamily="18" charset="0"/>
                      </a:rPr>
                      <m:t>∈</m:t>
                    </m:r>
                    <m:sSup>
                      <m:sSupPr>
                        <m:ctrlPr>
                          <a:rPr lang="en-US" i="1">
                            <a:solidFill>
                              <a:srgbClr val="C00000"/>
                            </a:solidFill>
                            <a:latin typeface="Cambria Math" panose="02040503050406030204" pitchFamily="18" charset="0"/>
                          </a:rPr>
                        </m:ctrlPr>
                      </m:sSupPr>
                      <m:e>
                        <m:r>
                          <a:rPr lang="en-US" i="1">
                            <a:solidFill>
                              <a:srgbClr val="C00000"/>
                            </a:solidFill>
                            <a:latin typeface="Cambria Math" panose="02040503050406030204" pitchFamily="18" charset="0"/>
                          </a:rPr>
                          <m:t>𝑅</m:t>
                        </m:r>
                      </m:e>
                      <m:sup>
                        <m:r>
                          <a:rPr lang="en-US" b="0" i="1" smtClean="0">
                            <a:solidFill>
                              <a:srgbClr val="C00000"/>
                            </a:solidFill>
                            <a:latin typeface="Cambria Math" panose="02040503050406030204" pitchFamily="18" charset="0"/>
                          </a:rPr>
                          <m:t>𝑛</m:t>
                        </m:r>
                        <m:r>
                          <a:rPr lang="en-US"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𝑑</m:t>
                        </m:r>
                      </m:sup>
                    </m:sSup>
                  </m:oMath>
                </a14:m>
                <a:r>
                  <a:rPr lang="en-US" dirty="0"/>
                  <a:t>, find matrix </a:t>
                </a:r>
                <a14:m>
                  <m:oMath xmlns:m="http://schemas.openxmlformats.org/officeDocument/2006/math">
                    <m:r>
                      <a:rPr lang="en-US" b="0" i="1" smtClean="0">
                        <a:solidFill>
                          <a:srgbClr val="C00000"/>
                        </a:solidFill>
                        <a:latin typeface="Cambria Math" panose="02040503050406030204" pitchFamily="18" charset="0"/>
                      </a:rPr>
                      <m:t>𝑀</m:t>
                    </m:r>
                    <m:r>
                      <a:rPr lang="en-US" b="0" i="1" smtClean="0">
                        <a:solidFill>
                          <a:srgbClr val="C00000"/>
                        </a:solidFill>
                        <a:latin typeface="Cambria Math" panose="02040503050406030204" pitchFamily="18" charset="0"/>
                      </a:rPr>
                      <m:t>∈</m:t>
                    </m:r>
                    <m:sSup>
                      <m:sSupPr>
                        <m:ctrlPr>
                          <a:rPr lang="en-US" b="0" i="1" smtClean="0">
                            <a:solidFill>
                              <a:srgbClr val="C00000"/>
                            </a:solidFill>
                            <a:latin typeface="Cambria Math" panose="02040503050406030204" pitchFamily="18" charset="0"/>
                          </a:rPr>
                        </m:ctrlPr>
                      </m:sSupPr>
                      <m:e>
                        <m:r>
                          <a:rPr lang="en-US" b="0" i="1" smtClean="0">
                            <a:solidFill>
                              <a:srgbClr val="C00000"/>
                            </a:solidFill>
                            <a:latin typeface="Cambria Math" panose="02040503050406030204" pitchFamily="18" charset="0"/>
                          </a:rPr>
                          <m:t>𝑅</m:t>
                        </m:r>
                      </m:e>
                      <m:sup>
                        <m:r>
                          <a:rPr lang="en-US" b="0" i="1" smtClean="0">
                            <a:solidFill>
                              <a:srgbClr val="C00000"/>
                            </a:solidFill>
                            <a:latin typeface="Cambria Math" panose="02040503050406030204" pitchFamily="18" charset="0"/>
                          </a:rPr>
                          <m:t>𝑚</m:t>
                        </m:r>
                        <m:r>
                          <a:rPr lang="en-US" b="0"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𝑑</m:t>
                        </m:r>
                      </m:sup>
                    </m:sSup>
                  </m:oMath>
                </a14:m>
                <a:r>
                  <a:rPr lang="en-US" dirty="0"/>
                  <a:t> with </a:t>
                </a:r>
                <a14:m>
                  <m:oMath xmlns:m="http://schemas.openxmlformats.org/officeDocument/2006/math">
                    <m:r>
                      <a:rPr lang="en-US" b="0" i="1" smtClean="0">
                        <a:solidFill>
                          <a:srgbClr val="C00000"/>
                        </a:solidFill>
                        <a:latin typeface="Cambria Math" panose="02040503050406030204" pitchFamily="18" charset="0"/>
                      </a:rPr>
                      <m:t>𝑚</m:t>
                    </m:r>
                    <m:r>
                      <a:rPr lang="en-US" b="0"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𝑛</m:t>
                    </m:r>
                  </m:oMath>
                </a14:m>
                <a:r>
                  <a:rPr lang="en-US" dirty="0"/>
                  <a:t> such that</a:t>
                </a:r>
              </a:p>
            </p:txBody>
          </p:sp>
        </mc:Choice>
        <mc:Fallback xmlns="">
          <p:sp>
            <p:nvSpPr>
              <p:cNvPr id="3" name="Content Placeholder 2">
                <a:extLst>
                  <a:ext uri="{FF2B5EF4-FFF2-40B4-BE49-F238E27FC236}">
                    <a16:creationId xmlns:a16="http://schemas.microsoft.com/office/drawing/2014/main" id="{15255D49-9D60-44DD-910D-2EBD0529DEC9}"/>
                  </a:ext>
                </a:extLst>
              </p:cNvPr>
              <p:cNvSpPr>
                <a:spLocks noGrp="1" noRot="1" noChangeAspect="1" noMove="1" noResize="1" noEditPoints="1" noAdjustHandles="1" noChangeArrowheads="1" noChangeShapeType="1" noTextEdit="1"/>
              </p:cNvSpPr>
              <p:nvPr>
                <p:ph idx="1"/>
              </p:nvPr>
            </p:nvSpPr>
            <p:spPr>
              <a:blipFill>
                <a:blip r:embed="rId2"/>
                <a:stretch>
                  <a:fillRect l="-1043" t="-2101"/>
                </a:stretch>
              </a:blipFill>
            </p:spPr>
            <p:txBody>
              <a:bodyPr/>
              <a:lstStyle/>
              <a:p>
                <a:r>
                  <a:rPr lang="en-US">
                    <a:noFill/>
                  </a:rPr>
                  <a:t> </a:t>
                </a:r>
              </a:p>
            </p:txBody>
          </p:sp>
        </mc:Fallback>
      </mc:AlternateContent>
      <p:sp>
        <p:nvSpPr>
          <p:cNvPr id="6" name="Rectangle 5">
            <a:extLst>
              <a:ext uri="{FF2B5EF4-FFF2-40B4-BE49-F238E27FC236}">
                <a16:creationId xmlns:a16="http://schemas.microsoft.com/office/drawing/2014/main" id="{ADE29DC0-5F55-4C0F-9250-42464CEC0C31}"/>
              </a:ext>
            </a:extLst>
          </p:cNvPr>
          <p:cNvSpPr/>
          <p:nvPr/>
        </p:nvSpPr>
        <p:spPr>
          <a:xfrm>
            <a:off x="4842217" y="1825625"/>
            <a:ext cx="5700815" cy="584775"/>
          </a:xfrm>
          <a:prstGeom prst="rect">
            <a:avLst/>
          </a:prstGeom>
        </p:spPr>
        <p:txBody>
          <a:bodyPr wrap="square">
            <a:spAutoFit/>
          </a:bodyPr>
          <a:lstStyle/>
          <a:p>
            <a:pPr marL="457200" indent="-457200">
              <a:buFont typeface="Wingdings" panose="05000000000000000000" pitchFamily="2" charset="2"/>
              <a:buChar char="v"/>
            </a:pPr>
            <a:endParaRPr lang="en-US" sz="3200" dirty="0"/>
          </a:p>
        </p:txBody>
      </p: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32AE2BD1-3D1C-4AAF-B9ED-7A5FA4681B1D}"/>
                  </a:ext>
                </a:extLst>
              </p:cNvPr>
              <p:cNvSpPr/>
              <p:nvPr/>
            </p:nvSpPr>
            <p:spPr>
              <a:xfrm>
                <a:off x="2068497" y="2733699"/>
                <a:ext cx="8811295" cy="52924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d>
                        <m:dPr>
                          <m:ctrlPr>
                            <a:rPr lang="en-US" sz="2800" b="0" i="1" smtClean="0">
                              <a:solidFill>
                                <a:srgbClr val="C00000"/>
                              </a:solidFill>
                              <a:latin typeface="Cambria Math" panose="02040503050406030204" pitchFamily="18" charset="0"/>
                            </a:rPr>
                          </m:ctrlPr>
                        </m:dPr>
                        <m:e>
                          <m:r>
                            <a:rPr lang="en-US" sz="2800" b="0" i="1" smtClean="0">
                              <a:solidFill>
                                <a:srgbClr val="C00000"/>
                              </a:solidFill>
                              <a:latin typeface="Cambria Math" panose="02040503050406030204" pitchFamily="18" charset="0"/>
                            </a:rPr>
                            <m:t>1−</m:t>
                          </m:r>
                          <m:r>
                            <a:rPr lang="en-US" sz="2800" b="0" i="1" smtClean="0">
                              <a:solidFill>
                                <a:srgbClr val="C00000"/>
                              </a:solidFill>
                              <a:latin typeface="Cambria Math" panose="02040503050406030204" pitchFamily="18" charset="0"/>
                            </a:rPr>
                            <m:t>𝜖</m:t>
                          </m:r>
                        </m:e>
                      </m:d>
                      <m:sSubSup>
                        <m:sSubSupPr>
                          <m:ctrlPr>
                            <a:rPr lang="en-US" sz="2800" b="0" i="1" smtClean="0">
                              <a:solidFill>
                                <a:srgbClr val="C00000"/>
                              </a:solidFill>
                              <a:latin typeface="Cambria Math" panose="02040503050406030204" pitchFamily="18" charset="0"/>
                            </a:rPr>
                          </m:ctrlPr>
                        </m:sSubSupPr>
                        <m:e>
                          <m:d>
                            <m:dPr>
                              <m:begChr m:val="‖"/>
                              <m:endChr m:val="‖"/>
                              <m:ctrlPr>
                                <a:rPr lang="en-US" sz="2800" b="0" i="1" smtClean="0">
                                  <a:solidFill>
                                    <a:srgbClr val="C00000"/>
                                  </a:solidFill>
                                  <a:latin typeface="Cambria Math" panose="02040503050406030204" pitchFamily="18" charset="0"/>
                                </a:rPr>
                              </m:ctrlPr>
                            </m:dPr>
                            <m:e>
                              <m:r>
                                <a:rPr lang="en-US" sz="2800" b="0" i="1" smtClean="0">
                                  <a:solidFill>
                                    <a:srgbClr val="C00000"/>
                                  </a:solidFill>
                                  <a:latin typeface="Cambria Math" panose="02040503050406030204" pitchFamily="18" charset="0"/>
                                </a:rPr>
                                <m:t>𝐴</m:t>
                              </m:r>
                              <m:r>
                                <a:rPr lang="en-US" sz="2800" b="0" i="1" smtClean="0">
                                  <a:solidFill>
                                    <a:srgbClr val="C00000"/>
                                  </a:solidFill>
                                  <a:latin typeface="Cambria Math" panose="02040503050406030204" pitchFamily="18" charset="0"/>
                                </a:rPr>
                                <m:t>−</m:t>
                              </m:r>
                              <m:sSub>
                                <m:sSubPr>
                                  <m:ctrlPr>
                                    <a:rPr lang="en-US" sz="2800" b="0" i="1" smtClean="0">
                                      <a:solidFill>
                                        <a:srgbClr val="C00000"/>
                                      </a:solidFill>
                                      <a:latin typeface="Cambria Math" panose="02040503050406030204" pitchFamily="18" charset="0"/>
                                    </a:rPr>
                                  </m:ctrlPr>
                                </m:sSubPr>
                                <m:e>
                                  <m:r>
                                    <a:rPr lang="en-US" sz="2800" b="0" i="1" smtClean="0">
                                      <a:solidFill>
                                        <a:srgbClr val="C00000"/>
                                      </a:solidFill>
                                      <a:latin typeface="Cambria Math" panose="02040503050406030204" pitchFamily="18" charset="0"/>
                                    </a:rPr>
                                    <m:t>𝐴</m:t>
                                  </m:r>
                                </m:e>
                                <m:sub>
                                  <m:r>
                                    <a:rPr lang="en-US" sz="2800" b="0" i="1" smtClean="0">
                                      <a:solidFill>
                                        <a:srgbClr val="C00000"/>
                                      </a:solidFill>
                                      <a:latin typeface="Cambria Math" panose="02040503050406030204" pitchFamily="18" charset="0"/>
                                    </a:rPr>
                                    <m:t>𝑘</m:t>
                                  </m:r>
                                </m:sub>
                              </m:sSub>
                            </m:e>
                          </m:d>
                        </m:e>
                        <m:sub>
                          <m:r>
                            <a:rPr lang="en-US" sz="2800" b="0" i="1" smtClean="0">
                              <a:solidFill>
                                <a:srgbClr val="C00000"/>
                              </a:solidFill>
                              <a:latin typeface="Cambria Math" panose="02040503050406030204" pitchFamily="18" charset="0"/>
                            </a:rPr>
                            <m:t>𝐹</m:t>
                          </m:r>
                        </m:sub>
                        <m:sup>
                          <m:r>
                            <a:rPr lang="en-US" sz="2800" b="0" i="1" smtClean="0">
                              <a:solidFill>
                                <a:srgbClr val="C00000"/>
                              </a:solidFill>
                              <a:latin typeface="Cambria Math" panose="02040503050406030204" pitchFamily="18" charset="0"/>
                            </a:rPr>
                            <m:t>2</m:t>
                          </m:r>
                        </m:sup>
                      </m:sSubSup>
                      <m:r>
                        <a:rPr lang="en-US" sz="2800" b="0" i="1" smtClean="0">
                          <a:solidFill>
                            <a:srgbClr val="C00000"/>
                          </a:solidFill>
                          <a:latin typeface="Cambria Math" panose="02040503050406030204" pitchFamily="18" charset="0"/>
                        </a:rPr>
                        <m:t>≤</m:t>
                      </m:r>
                      <m:sSubSup>
                        <m:sSubSupPr>
                          <m:ctrlPr>
                            <a:rPr lang="en-US" sz="2800" b="0" i="1" smtClean="0">
                              <a:solidFill>
                                <a:srgbClr val="C00000"/>
                              </a:solidFill>
                              <a:latin typeface="Cambria Math" panose="02040503050406030204" pitchFamily="18" charset="0"/>
                            </a:rPr>
                          </m:ctrlPr>
                        </m:sSubSupPr>
                        <m:e>
                          <m:d>
                            <m:dPr>
                              <m:begChr m:val="‖"/>
                              <m:endChr m:val="‖"/>
                              <m:ctrlPr>
                                <a:rPr lang="en-US" sz="2800" b="0" i="1" smtClean="0">
                                  <a:solidFill>
                                    <a:srgbClr val="C00000"/>
                                  </a:solidFill>
                                  <a:latin typeface="Cambria Math" panose="02040503050406030204" pitchFamily="18" charset="0"/>
                                </a:rPr>
                              </m:ctrlPr>
                            </m:dPr>
                            <m:e>
                              <m:r>
                                <a:rPr lang="en-US" sz="2800" b="0" i="1" smtClean="0">
                                  <a:solidFill>
                                    <a:srgbClr val="C00000"/>
                                  </a:solidFill>
                                  <a:latin typeface="Cambria Math" panose="02040503050406030204" pitchFamily="18" charset="0"/>
                                </a:rPr>
                                <m:t>𝑀</m:t>
                              </m:r>
                              <m:r>
                                <a:rPr lang="en-US" sz="2800" b="0" i="1" smtClean="0">
                                  <a:solidFill>
                                    <a:srgbClr val="C00000"/>
                                  </a:solidFill>
                                  <a:latin typeface="Cambria Math" panose="02040503050406030204" pitchFamily="18" charset="0"/>
                                </a:rPr>
                                <m:t>−</m:t>
                              </m:r>
                              <m:sSub>
                                <m:sSubPr>
                                  <m:ctrlPr>
                                    <a:rPr lang="en-US" sz="2800" b="0" i="1" smtClean="0">
                                      <a:solidFill>
                                        <a:srgbClr val="C00000"/>
                                      </a:solidFill>
                                      <a:latin typeface="Cambria Math" panose="02040503050406030204" pitchFamily="18" charset="0"/>
                                    </a:rPr>
                                  </m:ctrlPr>
                                </m:sSubPr>
                                <m:e>
                                  <m:r>
                                    <a:rPr lang="en-US" sz="2800" b="0" i="1" smtClean="0">
                                      <a:solidFill>
                                        <a:srgbClr val="C00000"/>
                                      </a:solidFill>
                                      <a:latin typeface="Cambria Math" panose="02040503050406030204" pitchFamily="18" charset="0"/>
                                    </a:rPr>
                                    <m:t>𝑀</m:t>
                                  </m:r>
                                </m:e>
                                <m:sub>
                                  <m:r>
                                    <a:rPr lang="en-US" sz="2800" b="0" i="1" smtClean="0">
                                      <a:solidFill>
                                        <a:srgbClr val="C00000"/>
                                      </a:solidFill>
                                      <a:latin typeface="Cambria Math" panose="02040503050406030204" pitchFamily="18" charset="0"/>
                                    </a:rPr>
                                    <m:t>𝑘</m:t>
                                  </m:r>
                                </m:sub>
                              </m:sSub>
                            </m:e>
                          </m:d>
                        </m:e>
                        <m:sub>
                          <m:r>
                            <a:rPr lang="en-US" sz="2800" b="0" i="1" smtClean="0">
                              <a:solidFill>
                                <a:srgbClr val="C00000"/>
                              </a:solidFill>
                              <a:latin typeface="Cambria Math" panose="02040503050406030204" pitchFamily="18" charset="0"/>
                            </a:rPr>
                            <m:t>𝐹</m:t>
                          </m:r>
                        </m:sub>
                        <m:sup>
                          <m:r>
                            <a:rPr lang="en-US" sz="2800" b="0" i="1" smtClean="0">
                              <a:solidFill>
                                <a:srgbClr val="C00000"/>
                              </a:solidFill>
                              <a:latin typeface="Cambria Math" panose="02040503050406030204" pitchFamily="18" charset="0"/>
                            </a:rPr>
                            <m:t>2</m:t>
                          </m:r>
                        </m:sup>
                      </m:sSubSup>
                      <m:r>
                        <a:rPr lang="en-US" sz="2800" b="0" i="1" smtClean="0">
                          <a:solidFill>
                            <a:srgbClr val="C00000"/>
                          </a:solidFill>
                          <a:latin typeface="Cambria Math" panose="02040503050406030204" pitchFamily="18" charset="0"/>
                        </a:rPr>
                        <m:t>≤</m:t>
                      </m:r>
                      <m:d>
                        <m:dPr>
                          <m:ctrlPr>
                            <a:rPr lang="en-US" sz="2800" b="0" i="1" smtClean="0">
                              <a:solidFill>
                                <a:srgbClr val="C00000"/>
                              </a:solidFill>
                              <a:latin typeface="Cambria Math" panose="02040503050406030204" pitchFamily="18" charset="0"/>
                            </a:rPr>
                          </m:ctrlPr>
                        </m:dPr>
                        <m:e>
                          <m:r>
                            <a:rPr lang="en-US" sz="2800" b="0" i="1" smtClean="0">
                              <a:solidFill>
                                <a:srgbClr val="C00000"/>
                              </a:solidFill>
                              <a:latin typeface="Cambria Math" panose="02040503050406030204" pitchFamily="18" charset="0"/>
                            </a:rPr>
                            <m:t>1+</m:t>
                          </m:r>
                          <m:r>
                            <a:rPr lang="en-US" sz="2800" b="0" i="1" smtClean="0">
                              <a:solidFill>
                                <a:srgbClr val="C00000"/>
                              </a:solidFill>
                              <a:latin typeface="Cambria Math" panose="02040503050406030204" pitchFamily="18" charset="0"/>
                            </a:rPr>
                            <m:t>𝜖</m:t>
                          </m:r>
                        </m:e>
                      </m:d>
                      <m:sSubSup>
                        <m:sSubSupPr>
                          <m:ctrlPr>
                            <a:rPr lang="en-US" sz="2800" b="0" i="1" smtClean="0">
                              <a:solidFill>
                                <a:srgbClr val="C00000"/>
                              </a:solidFill>
                              <a:latin typeface="Cambria Math" panose="02040503050406030204" pitchFamily="18" charset="0"/>
                            </a:rPr>
                          </m:ctrlPr>
                        </m:sSubSupPr>
                        <m:e>
                          <m:d>
                            <m:dPr>
                              <m:begChr m:val="‖"/>
                              <m:endChr m:val="‖"/>
                              <m:ctrlPr>
                                <a:rPr lang="en-US" sz="2800" b="0" i="1" smtClean="0">
                                  <a:solidFill>
                                    <a:srgbClr val="C00000"/>
                                  </a:solidFill>
                                  <a:latin typeface="Cambria Math" panose="02040503050406030204" pitchFamily="18" charset="0"/>
                                </a:rPr>
                              </m:ctrlPr>
                            </m:dPr>
                            <m:e>
                              <m:r>
                                <a:rPr lang="en-US" sz="2800" b="0" i="1" smtClean="0">
                                  <a:solidFill>
                                    <a:srgbClr val="C00000"/>
                                  </a:solidFill>
                                  <a:latin typeface="Cambria Math" panose="02040503050406030204" pitchFamily="18" charset="0"/>
                                </a:rPr>
                                <m:t>𝐴</m:t>
                              </m:r>
                              <m:r>
                                <a:rPr lang="en-US" sz="2800" b="0" i="1" smtClean="0">
                                  <a:solidFill>
                                    <a:srgbClr val="C00000"/>
                                  </a:solidFill>
                                  <a:latin typeface="Cambria Math" panose="02040503050406030204" pitchFamily="18" charset="0"/>
                                </a:rPr>
                                <m:t>−</m:t>
                              </m:r>
                              <m:sSub>
                                <m:sSubPr>
                                  <m:ctrlPr>
                                    <a:rPr lang="en-US" sz="2800" b="0" i="1" smtClean="0">
                                      <a:solidFill>
                                        <a:srgbClr val="C00000"/>
                                      </a:solidFill>
                                      <a:latin typeface="Cambria Math" panose="02040503050406030204" pitchFamily="18" charset="0"/>
                                    </a:rPr>
                                  </m:ctrlPr>
                                </m:sSubPr>
                                <m:e>
                                  <m:r>
                                    <a:rPr lang="en-US" sz="2800" b="0" i="1" smtClean="0">
                                      <a:solidFill>
                                        <a:srgbClr val="C00000"/>
                                      </a:solidFill>
                                      <a:latin typeface="Cambria Math" panose="02040503050406030204" pitchFamily="18" charset="0"/>
                                    </a:rPr>
                                    <m:t>𝐴</m:t>
                                  </m:r>
                                </m:e>
                                <m:sub>
                                  <m:r>
                                    <a:rPr lang="en-US" sz="2800" b="0" i="1" smtClean="0">
                                      <a:solidFill>
                                        <a:srgbClr val="C00000"/>
                                      </a:solidFill>
                                      <a:latin typeface="Cambria Math" panose="02040503050406030204" pitchFamily="18" charset="0"/>
                                    </a:rPr>
                                    <m:t>𝑘</m:t>
                                  </m:r>
                                </m:sub>
                              </m:sSub>
                            </m:e>
                          </m:d>
                        </m:e>
                        <m:sub>
                          <m:r>
                            <a:rPr lang="en-US" sz="2800" b="0" i="1" smtClean="0">
                              <a:solidFill>
                                <a:srgbClr val="C00000"/>
                              </a:solidFill>
                              <a:latin typeface="Cambria Math" panose="02040503050406030204" pitchFamily="18" charset="0"/>
                            </a:rPr>
                            <m:t>𝐹</m:t>
                          </m:r>
                        </m:sub>
                        <m:sup>
                          <m:r>
                            <a:rPr lang="en-US" sz="2800" b="0" i="1" smtClean="0">
                              <a:solidFill>
                                <a:srgbClr val="C00000"/>
                              </a:solidFill>
                              <a:latin typeface="Cambria Math" panose="02040503050406030204" pitchFamily="18" charset="0"/>
                            </a:rPr>
                            <m:t>2</m:t>
                          </m:r>
                        </m:sup>
                      </m:sSubSup>
                    </m:oMath>
                  </m:oMathPara>
                </a14:m>
                <a:endParaRPr lang="en-US" sz="2800" dirty="0"/>
              </a:p>
            </p:txBody>
          </p:sp>
        </mc:Choice>
        <mc:Fallback xmlns="">
          <p:sp>
            <p:nvSpPr>
              <p:cNvPr id="4" name="Rectangle 3">
                <a:extLst>
                  <a:ext uri="{FF2B5EF4-FFF2-40B4-BE49-F238E27FC236}">
                    <a16:creationId xmlns:a16="http://schemas.microsoft.com/office/drawing/2014/main" id="{32AE2BD1-3D1C-4AAF-B9ED-7A5FA4681B1D}"/>
                  </a:ext>
                </a:extLst>
              </p:cNvPr>
              <p:cNvSpPr>
                <a:spLocks noRot="1" noChangeAspect="1" noMove="1" noResize="1" noEditPoints="1" noAdjustHandles="1" noChangeArrowheads="1" noChangeShapeType="1" noTextEdit="1"/>
              </p:cNvSpPr>
              <p:nvPr/>
            </p:nvSpPr>
            <p:spPr>
              <a:xfrm>
                <a:off x="2068497" y="2733699"/>
                <a:ext cx="8811295" cy="529247"/>
              </a:xfrm>
              <a:prstGeom prst="rect">
                <a:avLst/>
              </a:prstGeom>
              <a:blipFill>
                <a:blip r:embed="rId3"/>
                <a:stretch>
                  <a:fillRect/>
                </a:stretch>
              </a:blipFill>
            </p:spPr>
            <p:txBody>
              <a:bodyPr/>
              <a:lstStyle/>
              <a:p>
                <a:r>
                  <a:rPr lang="en-US">
                    <a:noFill/>
                  </a:rPr>
                  <a:t> </a:t>
                </a:r>
              </a:p>
            </p:txBody>
          </p:sp>
        </mc:Fallback>
      </mc:AlternateContent>
      <p:sp>
        <p:nvSpPr>
          <p:cNvPr id="7" name="Rectangle 6">
            <a:extLst>
              <a:ext uri="{FF2B5EF4-FFF2-40B4-BE49-F238E27FC236}">
                <a16:creationId xmlns:a16="http://schemas.microsoft.com/office/drawing/2014/main" id="{1029A87B-760B-49A5-9A9E-8C10FBA011F3}"/>
              </a:ext>
            </a:extLst>
          </p:cNvPr>
          <p:cNvSpPr/>
          <p:nvPr/>
        </p:nvSpPr>
        <p:spPr>
          <a:xfrm>
            <a:off x="838200" y="3065145"/>
            <a:ext cx="1298331" cy="3031638"/>
          </a:xfrm>
          <a:prstGeom prst="rect">
            <a:avLst/>
          </a:prstGeom>
          <a:noFill/>
          <a:ln w="571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A5BD563F-9609-4081-BF85-CA2D4A058319}"/>
                  </a:ext>
                </a:extLst>
              </p:cNvPr>
              <p:cNvSpPr/>
              <p:nvPr/>
            </p:nvSpPr>
            <p:spPr>
              <a:xfrm>
                <a:off x="305260" y="4396298"/>
                <a:ext cx="37459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solidFill>
                            <a:srgbClr val="C00000"/>
                          </a:solidFill>
                          <a:latin typeface="Cambria Math" panose="02040503050406030204" pitchFamily="18" charset="0"/>
                        </a:rPr>
                        <m:t>𝑛</m:t>
                      </m:r>
                    </m:oMath>
                  </m:oMathPara>
                </a14:m>
                <a:endParaRPr lang="en-US" dirty="0">
                  <a:solidFill>
                    <a:srgbClr val="C00000"/>
                  </a:solidFill>
                </a:endParaRPr>
              </a:p>
            </p:txBody>
          </p:sp>
        </mc:Choice>
        <mc:Fallback xmlns="">
          <p:sp>
            <p:nvSpPr>
              <p:cNvPr id="8" name="Rectangle 7">
                <a:extLst>
                  <a:ext uri="{FF2B5EF4-FFF2-40B4-BE49-F238E27FC236}">
                    <a16:creationId xmlns:a16="http://schemas.microsoft.com/office/drawing/2014/main" id="{A5BD563F-9609-4081-BF85-CA2D4A058319}"/>
                  </a:ext>
                </a:extLst>
              </p:cNvPr>
              <p:cNvSpPr>
                <a:spLocks noRot="1" noChangeAspect="1" noMove="1" noResize="1" noEditPoints="1" noAdjustHandles="1" noChangeArrowheads="1" noChangeShapeType="1" noTextEdit="1"/>
              </p:cNvSpPr>
              <p:nvPr/>
            </p:nvSpPr>
            <p:spPr>
              <a:xfrm>
                <a:off x="305260" y="4396298"/>
                <a:ext cx="374590"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1E6712B9-F8FC-47EC-B9F7-F370489C8BFA}"/>
                  </a:ext>
                </a:extLst>
              </p:cNvPr>
              <p:cNvSpPr/>
              <p:nvPr/>
            </p:nvSpPr>
            <p:spPr>
              <a:xfrm>
                <a:off x="1290260" y="6221097"/>
                <a:ext cx="399597"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b="0" i="1" smtClean="0">
                          <a:solidFill>
                            <a:srgbClr val="C00000"/>
                          </a:solidFill>
                          <a:latin typeface="Cambria Math" panose="02040503050406030204" pitchFamily="18" charset="0"/>
                        </a:rPr>
                        <m:t>𝑑</m:t>
                      </m:r>
                    </m:oMath>
                  </m:oMathPara>
                </a14:m>
                <a:endParaRPr lang="en-US" dirty="0">
                  <a:solidFill>
                    <a:srgbClr val="C00000"/>
                  </a:solidFill>
                </a:endParaRPr>
              </a:p>
            </p:txBody>
          </p:sp>
        </mc:Choice>
        <mc:Fallback xmlns="">
          <p:sp>
            <p:nvSpPr>
              <p:cNvPr id="9" name="Rectangle 8">
                <a:extLst>
                  <a:ext uri="{FF2B5EF4-FFF2-40B4-BE49-F238E27FC236}">
                    <a16:creationId xmlns:a16="http://schemas.microsoft.com/office/drawing/2014/main" id="{1E6712B9-F8FC-47EC-B9F7-F370489C8BFA}"/>
                  </a:ext>
                </a:extLst>
              </p:cNvPr>
              <p:cNvSpPr>
                <a:spLocks noRot="1" noChangeAspect="1" noMove="1" noResize="1" noEditPoints="1" noAdjustHandles="1" noChangeArrowheads="1" noChangeShapeType="1" noTextEdit="1"/>
              </p:cNvSpPr>
              <p:nvPr/>
            </p:nvSpPr>
            <p:spPr>
              <a:xfrm>
                <a:off x="1290260" y="6221097"/>
                <a:ext cx="399597" cy="400110"/>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C63AB7A9-A549-422C-88A6-D559A5431944}"/>
                  </a:ext>
                </a:extLst>
              </p:cNvPr>
              <p:cNvSpPr/>
              <p:nvPr/>
            </p:nvSpPr>
            <p:spPr>
              <a:xfrm>
                <a:off x="1216681" y="4283265"/>
                <a:ext cx="541367"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i="1" smtClean="0">
                          <a:solidFill>
                            <a:srgbClr val="C00000"/>
                          </a:solidFill>
                          <a:latin typeface="Cambria Math" panose="02040503050406030204" pitchFamily="18" charset="0"/>
                        </a:rPr>
                        <m:t>𝐴</m:t>
                      </m:r>
                    </m:oMath>
                  </m:oMathPara>
                </a14:m>
                <a:endParaRPr lang="en-US" dirty="0">
                  <a:solidFill>
                    <a:srgbClr val="C00000"/>
                  </a:solidFill>
                </a:endParaRPr>
              </a:p>
            </p:txBody>
          </p:sp>
        </mc:Choice>
        <mc:Fallback xmlns="">
          <p:sp>
            <p:nvSpPr>
              <p:cNvPr id="10" name="Rectangle 9">
                <a:extLst>
                  <a:ext uri="{FF2B5EF4-FFF2-40B4-BE49-F238E27FC236}">
                    <a16:creationId xmlns:a16="http://schemas.microsoft.com/office/drawing/2014/main" id="{C63AB7A9-A549-422C-88A6-D559A5431944}"/>
                  </a:ext>
                </a:extLst>
              </p:cNvPr>
              <p:cNvSpPr>
                <a:spLocks noRot="1" noChangeAspect="1" noMove="1" noResize="1" noEditPoints="1" noAdjustHandles="1" noChangeArrowheads="1" noChangeShapeType="1" noTextEdit="1"/>
              </p:cNvSpPr>
              <p:nvPr/>
            </p:nvSpPr>
            <p:spPr>
              <a:xfrm>
                <a:off x="1216681" y="4283265"/>
                <a:ext cx="541367" cy="584775"/>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3EAAC05C-815B-4E53-AB7C-3B677135544B}"/>
                  </a:ext>
                </a:extLst>
              </p:cNvPr>
              <p:cNvSpPr/>
              <p:nvPr/>
            </p:nvSpPr>
            <p:spPr>
              <a:xfrm>
                <a:off x="2515012" y="3612213"/>
                <a:ext cx="8364780" cy="2117952"/>
              </a:xfrm>
              <a:prstGeom prst="rect">
                <a:avLst/>
              </a:prstGeom>
            </p:spPr>
            <p:txBody>
              <a:bodyPr wrap="square">
                <a:spAutoFit/>
              </a:bodyPr>
              <a:lstStyle/>
              <a:p>
                <a:pPr marL="457200" indent="-457200">
                  <a:buFont typeface="Wingdings" panose="05000000000000000000" pitchFamily="2" charset="2"/>
                  <a:buChar char="v"/>
                </a:pPr>
                <a:r>
                  <a:rPr lang="en-US" sz="2800" dirty="0"/>
                  <a:t>Leverage score: </a:t>
                </a:r>
                <a14:m>
                  <m:oMath xmlns:m="http://schemas.openxmlformats.org/officeDocument/2006/math">
                    <m:sSub>
                      <m:sSubPr>
                        <m:ctrlPr>
                          <a:rPr lang="en-US" sz="2800" i="1">
                            <a:solidFill>
                              <a:srgbClr val="C00000"/>
                            </a:solidFill>
                            <a:latin typeface="Cambria Math" panose="02040503050406030204" pitchFamily="18" charset="0"/>
                          </a:rPr>
                        </m:ctrlPr>
                      </m:sSubPr>
                      <m:e>
                        <m:r>
                          <a:rPr lang="en-US" sz="2800" i="1">
                            <a:solidFill>
                              <a:srgbClr val="C00000"/>
                            </a:solidFill>
                            <a:latin typeface="Cambria Math" panose="02040503050406030204" pitchFamily="18" charset="0"/>
                          </a:rPr>
                          <m:t>𝑎</m:t>
                        </m:r>
                      </m:e>
                      <m:sub>
                        <m:r>
                          <a:rPr lang="en-US" sz="2800" i="1">
                            <a:solidFill>
                              <a:srgbClr val="C00000"/>
                            </a:solidFill>
                            <a:latin typeface="Cambria Math" panose="02040503050406030204" pitchFamily="18" charset="0"/>
                          </a:rPr>
                          <m:t>𝑖</m:t>
                        </m:r>
                      </m:sub>
                    </m:sSub>
                    <m:sSup>
                      <m:sSupPr>
                        <m:ctrlPr>
                          <a:rPr lang="en-US" sz="2800" i="1">
                            <a:solidFill>
                              <a:srgbClr val="C00000"/>
                            </a:solidFill>
                            <a:latin typeface="Cambria Math" panose="02040503050406030204" pitchFamily="18" charset="0"/>
                          </a:rPr>
                        </m:ctrlPr>
                      </m:sSupPr>
                      <m:e>
                        <m:d>
                          <m:dPr>
                            <m:ctrlPr>
                              <a:rPr lang="en-US" sz="2800" i="1">
                                <a:solidFill>
                                  <a:srgbClr val="C00000"/>
                                </a:solidFill>
                                <a:latin typeface="Cambria Math" panose="02040503050406030204" pitchFamily="18" charset="0"/>
                              </a:rPr>
                            </m:ctrlPr>
                          </m:dPr>
                          <m:e>
                            <m:sSup>
                              <m:sSupPr>
                                <m:ctrlPr>
                                  <a:rPr lang="en-US" sz="2800" i="1">
                                    <a:solidFill>
                                      <a:srgbClr val="C00000"/>
                                    </a:solidFill>
                                    <a:latin typeface="Cambria Math" panose="02040503050406030204" pitchFamily="18" charset="0"/>
                                  </a:rPr>
                                </m:ctrlPr>
                              </m:sSupPr>
                              <m:e>
                                <m:r>
                                  <a:rPr lang="en-US" sz="2800" i="1">
                                    <a:solidFill>
                                      <a:srgbClr val="C00000"/>
                                    </a:solidFill>
                                    <a:latin typeface="Cambria Math" panose="02040503050406030204" pitchFamily="18" charset="0"/>
                                  </a:rPr>
                                  <m:t>𝐴</m:t>
                                </m:r>
                              </m:e>
                              <m:sup>
                                <m:r>
                                  <a:rPr lang="en-US" sz="2800" i="1">
                                    <a:solidFill>
                                      <a:srgbClr val="C00000"/>
                                    </a:solidFill>
                                    <a:latin typeface="Cambria Math" panose="02040503050406030204" pitchFamily="18" charset="0"/>
                                  </a:rPr>
                                  <m:t>⊤</m:t>
                                </m:r>
                              </m:sup>
                            </m:sSup>
                            <m:r>
                              <a:rPr lang="en-US" sz="2800" i="1">
                                <a:solidFill>
                                  <a:srgbClr val="C00000"/>
                                </a:solidFill>
                                <a:latin typeface="Cambria Math" panose="02040503050406030204" pitchFamily="18" charset="0"/>
                              </a:rPr>
                              <m:t>𝐴</m:t>
                            </m:r>
                          </m:e>
                        </m:d>
                      </m:e>
                      <m:sup>
                        <m:r>
                          <a:rPr lang="en-US" sz="2800" i="1">
                            <a:solidFill>
                              <a:srgbClr val="C00000"/>
                            </a:solidFill>
                            <a:latin typeface="Cambria Math" panose="02040503050406030204" pitchFamily="18" charset="0"/>
                          </a:rPr>
                          <m:t>−1</m:t>
                        </m:r>
                      </m:sup>
                    </m:sSup>
                    <m:sSubSup>
                      <m:sSubSupPr>
                        <m:ctrlPr>
                          <a:rPr lang="en-US" sz="2800" i="1">
                            <a:solidFill>
                              <a:srgbClr val="C00000"/>
                            </a:solidFill>
                            <a:latin typeface="Cambria Math" panose="02040503050406030204" pitchFamily="18" charset="0"/>
                          </a:rPr>
                        </m:ctrlPr>
                      </m:sSubSupPr>
                      <m:e>
                        <m:r>
                          <a:rPr lang="en-US" sz="2800" i="1">
                            <a:solidFill>
                              <a:srgbClr val="C00000"/>
                            </a:solidFill>
                            <a:latin typeface="Cambria Math" panose="02040503050406030204" pitchFamily="18" charset="0"/>
                          </a:rPr>
                          <m:t>𝑎</m:t>
                        </m:r>
                      </m:e>
                      <m:sub>
                        <m:r>
                          <a:rPr lang="en-US" sz="2800" i="1">
                            <a:solidFill>
                              <a:srgbClr val="C00000"/>
                            </a:solidFill>
                            <a:latin typeface="Cambria Math" panose="02040503050406030204" pitchFamily="18" charset="0"/>
                          </a:rPr>
                          <m:t>𝑖</m:t>
                        </m:r>
                      </m:sub>
                      <m:sup>
                        <m:r>
                          <a:rPr lang="en-US" sz="2800" i="1">
                            <a:solidFill>
                              <a:srgbClr val="C00000"/>
                            </a:solidFill>
                            <a:latin typeface="Cambria Math" panose="02040503050406030204" pitchFamily="18" charset="0"/>
                          </a:rPr>
                          <m:t>⊤</m:t>
                        </m:r>
                      </m:sup>
                    </m:sSubSup>
                  </m:oMath>
                </a14:m>
                <a:endParaRPr lang="en-US" sz="2800" dirty="0"/>
              </a:p>
              <a:p>
                <a:pPr marL="457200" indent="-457200">
                  <a:buFont typeface="Wingdings" panose="05000000000000000000" pitchFamily="2" charset="2"/>
                  <a:buChar char="v"/>
                </a:pPr>
                <a:endParaRPr lang="en-US" sz="2800" dirty="0"/>
              </a:p>
              <a:p>
                <a:pPr marL="457200" indent="-457200">
                  <a:buFont typeface="Wingdings" panose="05000000000000000000" pitchFamily="2" charset="2"/>
                  <a:buChar char="v"/>
                </a:pPr>
                <a:r>
                  <a:rPr lang="en-US" sz="2800" dirty="0"/>
                  <a:t>Ridge leverage score: </a:t>
                </a:r>
                <a14:m>
                  <m:oMath xmlns:m="http://schemas.openxmlformats.org/officeDocument/2006/math">
                    <m:sSub>
                      <m:sSubPr>
                        <m:ctrlPr>
                          <a:rPr lang="en-US" sz="2800" i="1">
                            <a:solidFill>
                              <a:srgbClr val="C00000"/>
                            </a:solidFill>
                            <a:latin typeface="Cambria Math" panose="02040503050406030204" pitchFamily="18" charset="0"/>
                          </a:rPr>
                        </m:ctrlPr>
                      </m:sSubPr>
                      <m:e>
                        <m:r>
                          <a:rPr lang="en-US" sz="2800" i="1">
                            <a:solidFill>
                              <a:srgbClr val="C00000"/>
                            </a:solidFill>
                            <a:latin typeface="Cambria Math" panose="02040503050406030204" pitchFamily="18" charset="0"/>
                          </a:rPr>
                          <m:t>𝑎</m:t>
                        </m:r>
                      </m:e>
                      <m:sub>
                        <m:r>
                          <a:rPr lang="en-US" sz="2800" i="1">
                            <a:solidFill>
                              <a:srgbClr val="C00000"/>
                            </a:solidFill>
                            <a:latin typeface="Cambria Math" panose="02040503050406030204" pitchFamily="18" charset="0"/>
                          </a:rPr>
                          <m:t>𝑖</m:t>
                        </m:r>
                      </m:sub>
                    </m:sSub>
                    <m:sSup>
                      <m:sSupPr>
                        <m:ctrlPr>
                          <a:rPr lang="en-US" sz="2800" i="1">
                            <a:solidFill>
                              <a:srgbClr val="C00000"/>
                            </a:solidFill>
                            <a:latin typeface="Cambria Math" panose="02040503050406030204" pitchFamily="18" charset="0"/>
                          </a:rPr>
                        </m:ctrlPr>
                      </m:sSupPr>
                      <m:e>
                        <m:d>
                          <m:dPr>
                            <m:ctrlPr>
                              <a:rPr lang="en-US" sz="2800" i="1">
                                <a:solidFill>
                                  <a:srgbClr val="C00000"/>
                                </a:solidFill>
                                <a:latin typeface="Cambria Math" panose="02040503050406030204" pitchFamily="18" charset="0"/>
                              </a:rPr>
                            </m:ctrlPr>
                          </m:dPr>
                          <m:e>
                            <m:sSup>
                              <m:sSupPr>
                                <m:ctrlPr>
                                  <a:rPr lang="en-US" sz="2800" i="1">
                                    <a:solidFill>
                                      <a:srgbClr val="C00000"/>
                                    </a:solidFill>
                                    <a:latin typeface="Cambria Math" panose="02040503050406030204" pitchFamily="18" charset="0"/>
                                  </a:rPr>
                                </m:ctrlPr>
                              </m:sSupPr>
                              <m:e>
                                <m:r>
                                  <a:rPr lang="en-US" sz="2800" i="1">
                                    <a:solidFill>
                                      <a:srgbClr val="C00000"/>
                                    </a:solidFill>
                                    <a:latin typeface="Cambria Math" panose="02040503050406030204" pitchFamily="18" charset="0"/>
                                  </a:rPr>
                                  <m:t>𝐴</m:t>
                                </m:r>
                              </m:e>
                              <m:sup>
                                <m:r>
                                  <a:rPr lang="en-US" sz="2800" i="1">
                                    <a:solidFill>
                                      <a:srgbClr val="C00000"/>
                                    </a:solidFill>
                                    <a:latin typeface="Cambria Math" panose="02040503050406030204" pitchFamily="18" charset="0"/>
                                  </a:rPr>
                                  <m:t>⊤</m:t>
                                </m:r>
                              </m:sup>
                            </m:sSup>
                            <m:r>
                              <a:rPr lang="en-US" sz="2800" i="1">
                                <a:solidFill>
                                  <a:srgbClr val="C00000"/>
                                </a:solidFill>
                                <a:latin typeface="Cambria Math" panose="02040503050406030204" pitchFamily="18" charset="0"/>
                              </a:rPr>
                              <m:t>𝐴</m:t>
                            </m:r>
                            <m:r>
                              <a:rPr lang="en-US" sz="2800" i="1">
                                <a:solidFill>
                                  <a:srgbClr val="C00000"/>
                                </a:solidFill>
                                <a:latin typeface="Cambria Math" panose="02040503050406030204" pitchFamily="18" charset="0"/>
                              </a:rPr>
                              <m:t>+</m:t>
                            </m:r>
                            <m:r>
                              <a:rPr lang="en-US" sz="2800" i="1">
                                <a:solidFill>
                                  <a:srgbClr val="C00000"/>
                                </a:solidFill>
                                <a:latin typeface="Cambria Math" panose="02040503050406030204" pitchFamily="18" charset="0"/>
                              </a:rPr>
                              <m:t>𝜆</m:t>
                            </m:r>
                            <m:sSub>
                              <m:sSubPr>
                                <m:ctrlPr>
                                  <a:rPr lang="en-US" sz="2800" i="1">
                                    <a:solidFill>
                                      <a:srgbClr val="C00000"/>
                                    </a:solidFill>
                                    <a:latin typeface="Cambria Math" panose="02040503050406030204" pitchFamily="18" charset="0"/>
                                  </a:rPr>
                                </m:ctrlPr>
                              </m:sSubPr>
                              <m:e>
                                <m:r>
                                  <a:rPr lang="en-US" sz="2800" i="1">
                                    <a:solidFill>
                                      <a:srgbClr val="C00000"/>
                                    </a:solidFill>
                                    <a:latin typeface="Cambria Math" panose="02040503050406030204" pitchFamily="18" charset="0"/>
                                  </a:rPr>
                                  <m:t>𝐼</m:t>
                                </m:r>
                              </m:e>
                              <m:sub>
                                <m:r>
                                  <a:rPr lang="en-US" sz="2800" b="0" i="1" smtClean="0">
                                    <a:solidFill>
                                      <a:srgbClr val="C00000"/>
                                    </a:solidFill>
                                    <a:latin typeface="Cambria Math" panose="02040503050406030204" pitchFamily="18" charset="0"/>
                                  </a:rPr>
                                  <m:t>𝑑</m:t>
                                </m:r>
                              </m:sub>
                            </m:sSub>
                          </m:e>
                        </m:d>
                      </m:e>
                      <m:sup>
                        <m:r>
                          <a:rPr lang="en-US" sz="2800" i="1">
                            <a:solidFill>
                              <a:srgbClr val="C00000"/>
                            </a:solidFill>
                            <a:latin typeface="Cambria Math" panose="02040503050406030204" pitchFamily="18" charset="0"/>
                          </a:rPr>
                          <m:t>−1</m:t>
                        </m:r>
                      </m:sup>
                    </m:sSup>
                    <m:sSubSup>
                      <m:sSubSupPr>
                        <m:ctrlPr>
                          <a:rPr lang="en-US" sz="2800" i="1">
                            <a:solidFill>
                              <a:srgbClr val="C00000"/>
                            </a:solidFill>
                            <a:latin typeface="Cambria Math" panose="02040503050406030204" pitchFamily="18" charset="0"/>
                          </a:rPr>
                        </m:ctrlPr>
                      </m:sSubSupPr>
                      <m:e>
                        <m:r>
                          <a:rPr lang="en-US" sz="2800" i="1">
                            <a:solidFill>
                              <a:srgbClr val="C00000"/>
                            </a:solidFill>
                            <a:latin typeface="Cambria Math" panose="02040503050406030204" pitchFamily="18" charset="0"/>
                          </a:rPr>
                          <m:t>𝑎</m:t>
                        </m:r>
                      </m:e>
                      <m:sub>
                        <m:r>
                          <a:rPr lang="en-US" sz="2800" i="1">
                            <a:solidFill>
                              <a:srgbClr val="C00000"/>
                            </a:solidFill>
                            <a:latin typeface="Cambria Math" panose="02040503050406030204" pitchFamily="18" charset="0"/>
                          </a:rPr>
                          <m:t>𝑖</m:t>
                        </m:r>
                      </m:sub>
                      <m:sup>
                        <m:r>
                          <a:rPr lang="en-US" sz="2800" i="1">
                            <a:solidFill>
                              <a:srgbClr val="C00000"/>
                            </a:solidFill>
                            <a:latin typeface="Cambria Math" panose="02040503050406030204" pitchFamily="18" charset="0"/>
                          </a:rPr>
                          <m:t>⊤</m:t>
                        </m:r>
                      </m:sup>
                    </m:sSubSup>
                  </m:oMath>
                </a14:m>
                <a:r>
                  <a:rPr lang="en-US" sz="2800" dirty="0"/>
                  <a:t>, where </a:t>
                </a:r>
                <a14:m>
                  <m:oMath xmlns:m="http://schemas.openxmlformats.org/officeDocument/2006/math">
                    <m:r>
                      <a:rPr lang="en-US" sz="2800" i="1">
                        <a:solidFill>
                          <a:srgbClr val="C00000"/>
                        </a:solidFill>
                        <a:latin typeface="Cambria Math" panose="02040503050406030204" pitchFamily="18" charset="0"/>
                      </a:rPr>
                      <m:t>𝜆</m:t>
                    </m:r>
                    <m:r>
                      <a:rPr lang="en-US" sz="2800" i="1">
                        <a:solidFill>
                          <a:srgbClr val="C00000"/>
                        </a:solidFill>
                        <a:latin typeface="Cambria Math" panose="02040503050406030204" pitchFamily="18" charset="0"/>
                      </a:rPr>
                      <m:t>=</m:t>
                    </m:r>
                    <m:f>
                      <m:fPr>
                        <m:ctrlPr>
                          <a:rPr lang="en-US" sz="2800" i="1">
                            <a:solidFill>
                              <a:srgbClr val="C00000"/>
                            </a:solidFill>
                            <a:latin typeface="Cambria Math" panose="02040503050406030204" pitchFamily="18" charset="0"/>
                          </a:rPr>
                        </m:ctrlPr>
                      </m:fPr>
                      <m:num>
                        <m:sSubSup>
                          <m:sSubSupPr>
                            <m:ctrlPr>
                              <a:rPr lang="en-US" sz="2800" i="1">
                                <a:solidFill>
                                  <a:srgbClr val="C00000"/>
                                </a:solidFill>
                                <a:latin typeface="Cambria Math" panose="02040503050406030204" pitchFamily="18" charset="0"/>
                              </a:rPr>
                            </m:ctrlPr>
                          </m:sSubSupPr>
                          <m:e>
                            <m:d>
                              <m:dPr>
                                <m:begChr m:val="‖"/>
                                <m:endChr m:val="‖"/>
                                <m:ctrlPr>
                                  <a:rPr lang="en-US" sz="2800" i="1">
                                    <a:solidFill>
                                      <a:srgbClr val="C00000"/>
                                    </a:solidFill>
                                    <a:latin typeface="Cambria Math" panose="02040503050406030204" pitchFamily="18" charset="0"/>
                                  </a:rPr>
                                </m:ctrlPr>
                              </m:dPr>
                              <m:e>
                                <m:r>
                                  <a:rPr lang="en-US" sz="2800" i="1">
                                    <a:solidFill>
                                      <a:srgbClr val="C00000"/>
                                    </a:solidFill>
                                    <a:latin typeface="Cambria Math" panose="02040503050406030204" pitchFamily="18" charset="0"/>
                                  </a:rPr>
                                  <m:t>𝐴</m:t>
                                </m:r>
                                <m:r>
                                  <a:rPr lang="en-US" sz="2800" i="1">
                                    <a:solidFill>
                                      <a:srgbClr val="C00000"/>
                                    </a:solidFill>
                                    <a:latin typeface="Cambria Math" panose="02040503050406030204" pitchFamily="18" charset="0"/>
                                  </a:rPr>
                                  <m:t>−</m:t>
                                </m:r>
                                <m:sSub>
                                  <m:sSubPr>
                                    <m:ctrlPr>
                                      <a:rPr lang="en-US" sz="2800" i="1">
                                        <a:solidFill>
                                          <a:srgbClr val="C00000"/>
                                        </a:solidFill>
                                        <a:latin typeface="Cambria Math" panose="02040503050406030204" pitchFamily="18" charset="0"/>
                                      </a:rPr>
                                    </m:ctrlPr>
                                  </m:sSubPr>
                                  <m:e>
                                    <m:r>
                                      <a:rPr lang="en-US" sz="2800" i="1">
                                        <a:solidFill>
                                          <a:srgbClr val="C00000"/>
                                        </a:solidFill>
                                        <a:latin typeface="Cambria Math" panose="02040503050406030204" pitchFamily="18" charset="0"/>
                                      </a:rPr>
                                      <m:t>𝐴</m:t>
                                    </m:r>
                                  </m:e>
                                  <m:sub>
                                    <m:r>
                                      <a:rPr lang="en-US" sz="2800" i="1">
                                        <a:solidFill>
                                          <a:srgbClr val="C00000"/>
                                        </a:solidFill>
                                        <a:latin typeface="Cambria Math" panose="02040503050406030204" pitchFamily="18" charset="0"/>
                                      </a:rPr>
                                      <m:t>𝑘</m:t>
                                    </m:r>
                                  </m:sub>
                                </m:sSub>
                              </m:e>
                            </m:d>
                          </m:e>
                          <m:sub>
                            <m:r>
                              <a:rPr lang="en-US" sz="2800" i="1">
                                <a:solidFill>
                                  <a:srgbClr val="C00000"/>
                                </a:solidFill>
                                <a:latin typeface="Cambria Math" panose="02040503050406030204" pitchFamily="18" charset="0"/>
                              </a:rPr>
                              <m:t>𝐹</m:t>
                            </m:r>
                          </m:sub>
                          <m:sup>
                            <m:r>
                              <a:rPr lang="en-US" sz="2800" i="1">
                                <a:solidFill>
                                  <a:srgbClr val="C00000"/>
                                </a:solidFill>
                                <a:latin typeface="Cambria Math" panose="02040503050406030204" pitchFamily="18" charset="0"/>
                              </a:rPr>
                              <m:t>2</m:t>
                            </m:r>
                          </m:sup>
                        </m:sSubSup>
                      </m:num>
                      <m:den>
                        <m:r>
                          <a:rPr lang="en-US" sz="2800" i="1">
                            <a:solidFill>
                              <a:srgbClr val="C00000"/>
                            </a:solidFill>
                            <a:latin typeface="Cambria Math" panose="02040503050406030204" pitchFamily="18" charset="0"/>
                          </a:rPr>
                          <m:t>𝑘</m:t>
                        </m:r>
                      </m:den>
                    </m:f>
                  </m:oMath>
                </a14:m>
                <a:endParaRPr lang="en-US" sz="2800" dirty="0"/>
              </a:p>
            </p:txBody>
          </p:sp>
        </mc:Choice>
        <mc:Fallback xmlns="">
          <p:sp>
            <p:nvSpPr>
              <p:cNvPr id="5" name="Rectangle 4">
                <a:extLst>
                  <a:ext uri="{FF2B5EF4-FFF2-40B4-BE49-F238E27FC236}">
                    <a16:creationId xmlns:a16="http://schemas.microsoft.com/office/drawing/2014/main" id="{3EAAC05C-815B-4E53-AB7C-3B677135544B}"/>
                  </a:ext>
                </a:extLst>
              </p:cNvPr>
              <p:cNvSpPr>
                <a:spLocks noRot="1" noChangeAspect="1" noMove="1" noResize="1" noEditPoints="1" noAdjustHandles="1" noChangeArrowheads="1" noChangeShapeType="1" noTextEdit="1"/>
              </p:cNvSpPr>
              <p:nvPr/>
            </p:nvSpPr>
            <p:spPr>
              <a:xfrm>
                <a:off x="2515012" y="3612213"/>
                <a:ext cx="8364780" cy="2117952"/>
              </a:xfrm>
              <a:prstGeom prst="rect">
                <a:avLst/>
              </a:prstGeom>
              <a:blipFill>
                <a:blip r:embed="rId7"/>
                <a:stretch>
                  <a:fillRect l="-1312" t="-2017"/>
                </a:stretch>
              </a:blipFill>
            </p:spPr>
            <p:txBody>
              <a:bodyPr/>
              <a:lstStyle/>
              <a:p>
                <a:r>
                  <a:rPr lang="en-US">
                    <a:noFill/>
                  </a:rPr>
                  <a:t> </a:t>
                </a:r>
              </a:p>
            </p:txBody>
          </p:sp>
        </mc:Fallback>
      </mc:AlternateContent>
    </p:spTree>
    <p:extLst>
      <p:ext uri="{BB962C8B-B14F-4D97-AF65-F5344CB8AC3E}">
        <p14:creationId xmlns:p14="http://schemas.microsoft.com/office/powerpoint/2010/main" val="151058460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rgbClr val="C00000"/>
                </a:solidFill>
              </a:rPr>
              <a:t>Template</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a:xfrm>
                <a:off x="838201" y="1825625"/>
                <a:ext cx="7426910" cy="4351338"/>
              </a:xfrm>
            </p:spPr>
            <p:txBody>
              <a:bodyPr>
                <a:normAutofit/>
              </a:bodyPr>
              <a:lstStyle/>
              <a:p>
                <a:pPr marL="457200" indent="-457200">
                  <a:buFont typeface="Wingdings" panose="05000000000000000000" pitchFamily="2" charset="2"/>
                  <a:buChar char="v"/>
                </a:pPr>
                <a:r>
                  <a:rPr lang="en-US" dirty="0"/>
                  <a:t>Suppose we know </a:t>
                </a:r>
                <a14:m>
                  <m:oMath xmlns:m="http://schemas.openxmlformats.org/officeDocument/2006/math">
                    <m:r>
                      <a:rPr lang="en-US" i="1">
                        <a:solidFill>
                          <a:srgbClr val="C00000"/>
                        </a:solidFill>
                        <a:latin typeface="Cambria Math" panose="02040503050406030204" pitchFamily="18" charset="0"/>
                      </a:rPr>
                      <m:t>𝜆</m:t>
                    </m:r>
                    <m:r>
                      <a:rPr lang="en-US" b="0" i="1" smtClean="0">
                        <a:solidFill>
                          <a:srgbClr val="C00000"/>
                        </a:solidFill>
                        <a:latin typeface="Cambria Math" panose="02040503050406030204" pitchFamily="18" charset="0"/>
                      </a:rPr>
                      <m:t>=</m:t>
                    </m:r>
                    <m:f>
                      <m:fPr>
                        <m:ctrlPr>
                          <a:rPr lang="en-US" b="0" i="1" smtClean="0">
                            <a:solidFill>
                              <a:srgbClr val="C00000"/>
                            </a:solidFill>
                            <a:latin typeface="Cambria Math" panose="02040503050406030204" pitchFamily="18" charset="0"/>
                          </a:rPr>
                        </m:ctrlPr>
                      </m:fPr>
                      <m:num>
                        <m:sSubSup>
                          <m:sSubSupPr>
                            <m:ctrlPr>
                              <a:rPr lang="en-US" b="0" i="1" smtClean="0">
                                <a:solidFill>
                                  <a:srgbClr val="C00000"/>
                                </a:solidFill>
                                <a:latin typeface="Cambria Math" panose="02040503050406030204" pitchFamily="18" charset="0"/>
                              </a:rPr>
                            </m:ctrlPr>
                          </m:sSubSupPr>
                          <m:e>
                            <m:d>
                              <m:dPr>
                                <m:begChr m:val="‖"/>
                                <m:endChr m:val="‖"/>
                                <m:ctrlPr>
                                  <a:rPr lang="en-US" b="0" i="1" smtClean="0">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𝐴</m:t>
                                </m:r>
                                <m:r>
                                  <a:rPr lang="en-US" b="0" i="1" smtClean="0">
                                    <a:solidFill>
                                      <a:srgbClr val="C00000"/>
                                    </a:solidFill>
                                    <a:latin typeface="Cambria Math" panose="02040503050406030204" pitchFamily="18" charset="0"/>
                                  </a:rPr>
                                  <m:t>−</m:t>
                                </m:r>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𝐴</m:t>
                                    </m:r>
                                  </m:e>
                                  <m:sub>
                                    <m:r>
                                      <a:rPr lang="en-US" b="0" i="1" smtClean="0">
                                        <a:solidFill>
                                          <a:srgbClr val="C00000"/>
                                        </a:solidFill>
                                        <a:latin typeface="Cambria Math" panose="02040503050406030204" pitchFamily="18" charset="0"/>
                                      </a:rPr>
                                      <m:t>𝑘</m:t>
                                    </m:r>
                                  </m:sub>
                                </m:sSub>
                              </m:e>
                            </m:d>
                          </m:e>
                          <m:sub>
                            <m:r>
                              <a:rPr lang="en-US" b="0" i="1" smtClean="0">
                                <a:solidFill>
                                  <a:srgbClr val="C00000"/>
                                </a:solidFill>
                                <a:latin typeface="Cambria Math" panose="02040503050406030204" pitchFamily="18" charset="0"/>
                              </a:rPr>
                              <m:t>𝐹</m:t>
                            </m:r>
                          </m:sub>
                          <m:sup>
                            <m:r>
                              <a:rPr lang="en-US" b="0" i="1" smtClean="0">
                                <a:solidFill>
                                  <a:srgbClr val="C00000"/>
                                </a:solidFill>
                                <a:latin typeface="Cambria Math" panose="02040503050406030204" pitchFamily="18" charset="0"/>
                              </a:rPr>
                              <m:t>2</m:t>
                            </m:r>
                          </m:sup>
                        </m:sSubSup>
                      </m:num>
                      <m:den>
                        <m:r>
                          <a:rPr lang="en-US" b="0" i="1" smtClean="0">
                            <a:solidFill>
                              <a:srgbClr val="C00000"/>
                            </a:solidFill>
                            <a:latin typeface="Cambria Math" panose="02040503050406030204" pitchFamily="18" charset="0"/>
                          </a:rPr>
                          <m:t>𝑘</m:t>
                        </m:r>
                      </m:den>
                    </m:f>
                  </m:oMath>
                </a14:m>
                <a:endParaRPr lang="en-US" dirty="0"/>
              </a:p>
              <a:p>
                <a:pPr marL="457200" indent="-457200">
                  <a:buClr>
                    <a:schemeClr val="tx1"/>
                  </a:buClr>
                  <a:buFont typeface="Wingdings" panose="05000000000000000000" pitchFamily="2" charset="2"/>
                  <a:buChar char="v"/>
                </a:pPr>
                <a:r>
                  <a:rPr lang="en-US" dirty="0"/>
                  <a:t>Reverse online leverage score: Sample each row </a:t>
                </a:r>
                <a14:m>
                  <m:oMath xmlns:m="http://schemas.openxmlformats.org/officeDocument/2006/math">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𝑎</m:t>
                        </m:r>
                      </m:e>
                      <m:sub>
                        <m:r>
                          <a:rPr lang="en-US" i="1">
                            <a:solidFill>
                              <a:srgbClr val="C00000"/>
                            </a:solidFill>
                            <a:latin typeface="Cambria Math" panose="02040503050406030204" pitchFamily="18" charset="0"/>
                          </a:rPr>
                          <m:t>𝑖</m:t>
                        </m:r>
                      </m:sub>
                    </m:sSub>
                  </m:oMath>
                </a14:m>
                <a:r>
                  <a:rPr lang="en-US" dirty="0"/>
                  <a:t> with probability </a:t>
                </a:r>
                <a14:m>
                  <m:oMath xmlns:m="http://schemas.openxmlformats.org/officeDocument/2006/math">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𝑝</m:t>
                        </m:r>
                      </m:e>
                      <m:sub>
                        <m:r>
                          <a:rPr lang="en-US" i="1">
                            <a:solidFill>
                              <a:srgbClr val="C00000"/>
                            </a:solidFill>
                            <a:latin typeface="Cambria Math" panose="02040503050406030204" pitchFamily="18" charset="0"/>
                          </a:rPr>
                          <m:t>𝑖</m:t>
                        </m:r>
                      </m:sub>
                    </m:sSub>
                    <m:r>
                      <a:rPr lang="en-US" i="1">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𝜏</m:t>
                        </m:r>
                      </m:e>
                      <m:sub>
                        <m:r>
                          <a:rPr lang="en-US" i="1">
                            <a:solidFill>
                              <a:srgbClr val="C00000"/>
                            </a:solidFill>
                            <a:latin typeface="Cambria Math" panose="02040503050406030204" pitchFamily="18" charset="0"/>
                          </a:rPr>
                          <m:t>𝑖</m:t>
                        </m:r>
                      </m:sub>
                    </m:sSub>
                  </m:oMath>
                </a14:m>
                <a:r>
                  <a:rPr lang="en-US" dirty="0">
                    <a:solidFill>
                      <a:srgbClr val="C00000"/>
                    </a:solidFill>
                  </a:rPr>
                  <a:t> </a:t>
                </a:r>
                <a14:m>
                  <m:oMath xmlns:m="http://schemas.openxmlformats.org/officeDocument/2006/math">
                    <m:r>
                      <a:rPr lang="en-US" i="1">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𝑎</m:t>
                        </m:r>
                      </m:e>
                      <m:sub>
                        <m:r>
                          <a:rPr lang="en-US" i="1">
                            <a:solidFill>
                              <a:srgbClr val="C00000"/>
                            </a:solidFill>
                            <a:latin typeface="Cambria Math" panose="02040503050406030204" pitchFamily="18" charset="0"/>
                          </a:rPr>
                          <m:t>𝑖</m:t>
                        </m:r>
                      </m:sub>
                    </m:sSub>
                    <m:sSup>
                      <m:sSupPr>
                        <m:ctrlPr>
                          <a:rPr lang="en-US" i="1">
                            <a:solidFill>
                              <a:srgbClr val="C00000"/>
                            </a:solidFill>
                            <a:latin typeface="Cambria Math" panose="02040503050406030204" pitchFamily="18" charset="0"/>
                          </a:rPr>
                        </m:ctrlPr>
                      </m:sSupPr>
                      <m:e>
                        <m:d>
                          <m:dPr>
                            <m:ctrlPr>
                              <a:rPr lang="en-US" i="1">
                                <a:solidFill>
                                  <a:srgbClr val="C00000"/>
                                </a:solidFill>
                                <a:latin typeface="Cambria Math" panose="02040503050406030204" pitchFamily="18" charset="0"/>
                              </a:rPr>
                            </m:ctrlPr>
                          </m:dPr>
                          <m:e>
                            <m:sSup>
                              <m:sSupPr>
                                <m:ctrlPr>
                                  <a:rPr lang="en-US" i="1">
                                    <a:solidFill>
                                      <a:srgbClr val="C00000"/>
                                    </a:solidFill>
                                    <a:latin typeface="Cambria Math" panose="02040503050406030204" pitchFamily="18" charset="0"/>
                                  </a:rPr>
                                </m:ctrlPr>
                              </m:sSupPr>
                              <m:e>
                                <m:r>
                                  <a:rPr lang="en-US" b="0" i="1" smtClean="0">
                                    <a:solidFill>
                                      <a:srgbClr val="C00000"/>
                                    </a:solidFill>
                                    <a:latin typeface="Cambria Math" panose="02040503050406030204" pitchFamily="18" charset="0"/>
                                  </a:rPr>
                                  <m:t>𝐵</m:t>
                                </m:r>
                              </m:e>
                              <m:sup>
                                <m:r>
                                  <a:rPr lang="en-US" i="1">
                                    <a:solidFill>
                                      <a:srgbClr val="C00000"/>
                                    </a:solidFill>
                                    <a:latin typeface="Cambria Math" panose="02040503050406030204" pitchFamily="18" charset="0"/>
                                  </a:rPr>
                                  <m:t>⊤</m:t>
                                </m:r>
                              </m:sup>
                            </m:sSup>
                            <m:r>
                              <a:rPr lang="en-US" b="0" i="1" smtClean="0">
                                <a:solidFill>
                                  <a:srgbClr val="C00000"/>
                                </a:solidFill>
                                <a:latin typeface="Cambria Math" panose="02040503050406030204" pitchFamily="18" charset="0"/>
                              </a:rPr>
                              <m:t>𝐵</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𝜆</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𝐼</m:t>
                                </m:r>
                              </m:e>
                              <m:sub>
                                <m:r>
                                  <a:rPr lang="en-US" b="0" i="1" smtClean="0">
                                    <a:solidFill>
                                      <a:srgbClr val="C00000"/>
                                    </a:solidFill>
                                    <a:latin typeface="Cambria Math" panose="02040503050406030204" pitchFamily="18" charset="0"/>
                                  </a:rPr>
                                  <m:t>𝑑</m:t>
                                </m:r>
                              </m:sub>
                            </m:sSub>
                          </m:e>
                        </m:d>
                      </m:e>
                      <m:sup>
                        <m:r>
                          <a:rPr lang="en-US" i="1">
                            <a:solidFill>
                              <a:srgbClr val="C00000"/>
                            </a:solidFill>
                            <a:latin typeface="Cambria Math" panose="02040503050406030204" pitchFamily="18" charset="0"/>
                          </a:rPr>
                          <m:t>−1</m:t>
                        </m:r>
                      </m:sup>
                    </m:sSup>
                    <m:sSubSup>
                      <m:sSubSupPr>
                        <m:ctrlPr>
                          <a:rPr lang="en-US" i="1">
                            <a:solidFill>
                              <a:srgbClr val="C00000"/>
                            </a:solidFill>
                            <a:latin typeface="Cambria Math" panose="02040503050406030204" pitchFamily="18" charset="0"/>
                          </a:rPr>
                        </m:ctrlPr>
                      </m:sSubSupPr>
                      <m:e>
                        <m:r>
                          <a:rPr lang="en-US" i="1">
                            <a:solidFill>
                              <a:srgbClr val="C00000"/>
                            </a:solidFill>
                            <a:latin typeface="Cambria Math" panose="02040503050406030204" pitchFamily="18" charset="0"/>
                          </a:rPr>
                          <m:t>𝑎</m:t>
                        </m:r>
                      </m:e>
                      <m:sub>
                        <m:r>
                          <a:rPr lang="en-US" i="1">
                            <a:solidFill>
                              <a:srgbClr val="C00000"/>
                            </a:solidFill>
                            <a:latin typeface="Cambria Math" panose="02040503050406030204" pitchFamily="18" charset="0"/>
                          </a:rPr>
                          <m:t>𝑖</m:t>
                        </m:r>
                      </m:sub>
                      <m:sup>
                        <m:r>
                          <a:rPr lang="en-US" i="1">
                            <a:solidFill>
                              <a:srgbClr val="C00000"/>
                            </a:solidFill>
                            <a:latin typeface="Cambria Math" panose="02040503050406030204" pitchFamily="18" charset="0"/>
                          </a:rPr>
                          <m:t>⊤</m:t>
                        </m:r>
                      </m:sup>
                    </m:sSubSup>
                  </m:oMath>
                </a14:m>
                <a:endParaRPr lang="en-US" dirty="0"/>
              </a:p>
              <a:p>
                <a:pPr marL="457200" indent="-457200">
                  <a:buClr>
                    <a:schemeClr val="tx1"/>
                  </a:buClr>
                  <a:buFont typeface="Wingdings" panose="05000000000000000000" pitchFamily="2" charset="2"/>
                  <a:buChar char="v"/>
                </a:pPr>
                <a:r>
                  <a:rPr lang="en-US" dirty="0"/>
                  <a:t>Monotonicity of ridge leverage score</a:t>
                </a:r>
              </a:p>
              <a:p>
                <a:pPr marL="457200" indent="-457200">
                  <a:buClr>
                    <a:schemeClr val="tx1"/>
                  </a:buClr>
                  <a:buFont typeface="Wingdings" panose="05000000000000000000" pitchFamily="2" charset="2"/>
                  <a:buChar char="v"/>
                </a:pPr>
                <a:r>
                  <a:rPr lang="en-US" dirty="0"/>
                  <a:t>Outputs a matrix </a:t>
                </a:r>
                <a14:m>
                  <m:oMath xmlns:m="http://schemas.openxmlformats.org/officeDocument/2006/math">
                    <m:r>
                      <a:rPr lang="en-US" i="1">
                        <a:solidFill>
                          <a:srgbClr val="C00000"/>
                        </a:solidFill>
                        <a:latin typeface="Cambria Math" panose="02040503050406030204" pitchFamily="18" charset="0"/>
                      </a:rPr>
                      <m:t>𝑀</m:t>
                    </m:r>
                    <m:r>
                      <a:rPr lang="en-US" i="1">
                        <a:solidFill>
                          <a:srgbClr val="C00000"/>
                        </a:solidFill>
                        <a:latin typeface="Cambria Math" panose="02040503050406030204" pitchFamily="18" charset="0"/>
                      </a:rPr>
                      <m:t>∈</m:t>
                    </m:r>
                    <m:sSup>
                      <m:sSupPr>
                        <m:ctrlPr>
                          <a:rPr lang="en-US" i="1">
                            <a:solidFill>
                              <a:srgbClr val="C00000"/>
                            </a:solidFill>
                            <a:latin typeface="Cambria Math" panose="02040503050406030204" pitchFamily="18" charset="0"/>
                          </a:rPr>
                        </m:ctrlPr>
                      </m:sSupPr>
                      <m:e>
                        <m:r>
                          <a:rPr lang="en-US" i="1">
                            <a:solidFill>
                              <a:srgbClr val="C00000"/>
                            </a:solidFill>
                            <a:latin typeface="Cambria Math" panose="02040503050406030204" pitchFamily="18" charset="0"/>
                          </a:rPr>
                          <m:t>𝑅</m:t>
                        </m:r>
                      </m:e>
                      <m:sup>
                        <m:r>
                          <a:rPr lang="en-US" i="1">
                            <a:solidFill>
                              <a:srgbClr val="C00000"/>
                            </a:solidFill>
                            <a:latin typeface="Cambria Math" panose="02040503050406030204" pitchFamily="18" charset="0"/>
                          </a:rPr>
                          <m:t>𝑚</m:t>
                        </m:r>
                        <m:r>
                          <a:rPr lang="en-US"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𝑑</m:t>
                        </m:r>
                      </m:sup>
                    </m:sSup>
                  </m:oMath>
                </a14:m>
                <a:r>
                  <a:rPr lang="en-US" dirty="0"/>
                  <a:t> such that </a:t>
                </a:r>
                <a14:m>
                  <m:oMath xmlns:m="http://schemas.openxmlformats.org/officeDocument/2006/math">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1−</m:t>
                        </m:r>
                        <m:r>
                          <a:rPr lang="en-US" i="1">
                            <a:solidFill>
                              <a:srgbClr val="C00000"/>
                            </a:solidFill>
                            <a:latin typeface="Cambria Math" panose="02040503050406030204" pitchFamily="18" charset="0"/>
                          </a:rPr>
                          <m:t>𝜖</m:t>
                        </m:r>
                      </m:e>
                    </m:d>
                    <m:sSub>
                      <m:sSubPr>
                        <m:ctrlPr>
                          <a:rPr lang="en-US" i="1">
                            <a:solidFill>
                              <a:srgbClr val="C00000"/>
                            </a:solidFill>
                            <a:latin typeface="Cambria Math" panose="02040503050406030204" pitchFamily="18" charset="0"/>
                          </a:rPr>
                        </m:ctrlPr>
                      </m:sSubPr>
                      <m:e>
                        <m:d>
                          <m:dPr>
                            <m:begChr m:val="‖"/>
                            <m:endChr m:val="‖"/>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𝐴</m:t>
                            </m:r>
                            <m:r>
                              <a:rPr lang="en-US" i="1">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𝐴</m:t>
                                </m:r>
                              </m:e>
                              <m:sub>
                                <m:r>
                                  <a:rPr lang="en-US" i="1">
                                    <a:solidFill>
                                      <a:srgbClr val="C00000"/>
                                    </a:solidFill>
                                    <a:latin typeface="Cambria Math" panose="02040503050406030204" pitchFamily="18" charset="0"/>
                                  </a:rPr>
                                  <m:t>𝑘</m:t>
                                </m:r>
                              </m:sub>
                            </m:sSub>
                          </m:e>
                        </m:d>
                      </m:e>
                      <m:sub>
                        <m:r>
                          <a:rPr lang="en-US" i="1">
                            <a:solidFill>
                              <a:srgbClr val="C00000"/>
                            </a:solidFill>
                            <a:latin typeface="Cambria Math" panose="02040503050406030204" pitchFamily="18" charset="0"/>
                          </a:rPr>
                          <m:t>𝐹</m:t>
                        </m:r>
                      </m:sub>
                    </m:sSub>
                    <m:r>
                      <a:rPr lang="en-US" i="1">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d>
                          <m:dPr>
                            <m:begChr m:val="‖"/>
                            <m:endChr m:val="‖"/>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𝑀</m:t>
                            </m:r>
                            <m:r>
                              <a:rPr lang="en-US" i="1">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𝑀</m:t>
                                </m:r>
                              </m:e>
                              <m:sub>
                                <m:r>
                                  <a:rPr lang="en-US" i="1">
                                    <a:solidFill>
                                      <a:srgbClr val="C00000"/>
                                    </a:solidFill>
                                    <a:latin typeface="Cambria Math" panose="02040503050406030204" pitchFamily="18" charset="0"/>
                                  </a:rPr>
                                  <m:t>𝑘</m:t>
                                </m:r>
                              </m:sub>
                            </m:sSub>
                          </m:e>
                        </m:d>
                      </m:e>
                      <m:sub>
                        <m:r>
                          <a:rPr lang="en-US" i="1">
                            <a:solidFill>
                              <a:srgbClr val="C00000"/>
                            </a:solidFill>
                            <a:latin typeface="Cambria Math" panose="02040503050406030204" pitchFamily="18" charset="0"/>
                          </a:rPr>
                          <m:t>𝐹</m:t>
                        </m:r>
                      </m:sub>
                    </m:sSub>
                    <m:r>
                      <a:rPr lang="en-US" i="1">
                        <a:solidFill>
                          <a:srgbClr val="C00000"/>
                        </a:solidFill>
                        <a:latin typeface="Cambria Math" panose="02040503050406030204" pitchFamily="18" charset="0"/>
                      </a:rPr>
                      <m:t>≤</m:t>
                    </m:r>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1+</m:t>
                        </m:r>
                        <m:r>
                          <a:rPr lang="en-US" i="1">
                            <a:solidFill>
                              <a:srgbClr val="C00000"/>
                            </a:solidFill>
                            <a:latin typeface="Cambria Math" panose="02040503050406030204" pitchFamily="18" charset="0"/>
                          </a:rPr>
                          <m:t>𝜖</m:t>
                        </m:r>
                      </m:e>
                    </m:d>
                    <m:sSub>
                      <m:sSubPr>
                        <m:ctrlPr>
                          <a:rPr lang="en-US" i="1">
                            <a:solidFill>
                              <a:srgbClr val="C00000"/>
                            </a:solidFill>
                            <a:latin typeface="Cambria Math" panose="02040503050406030204" pitchFamily="18" charset="0"/>
                          </a:rPr>
                        </m:ctrlPr>
                      </m:sSubPr>
                      <m:e>
                        <m:d>
                          <m:dPr>
                            <m:begChr m:val="‖"/>
                            <m:endChr m:val="‖"/>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𝐴</m:t>
                            </m:r>
                            <m:r>
                              <a:rPr lang="en-US" i="1">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𝐴</m:t>
                                </m:r>
                              </m:e>
                              <m:sub>
                                <m:r>
                                  <a:rPr lang="en-US" i="1">
                                    <a:solidFill>
                                      <a:srgbClr val="C00000"/>
                                    </a:solidFill>
                                    <a:latin typeface="Cambria Math" panose="02040503050406030204" pitchFamily="18" charset="0"/>
                                  </a:rPr>
                                  <m:t>𝑘</m:t>
                                </m:r>
                              </m:sub>
                            </m:sSub>
                          </m:e>
                        </m:d>
                      </m:e>
                      <m:sub>
                        <m:r>
                          <a:rPr lang="en-US" i="1">
                            <a:solidFill>
                              <a:srgbClr val="C00000"/>
                            </a:solidFill>
                            <a:latin typeface="Cambria Math" panose="02040503050406030204" pitchFamily="18" charset="0"/>
                          </a:rPr>
                          <m:t>𝐹</m:t>
                        </m:r>
                      </m:sub>
                    </m:sSub>
                  </m:oMath>
                </a14:m>
                <a:r>
                  <a:rPr lang="en-US" dirty="0"/>
                  <a:t> </a:t>
                </a:r>
                <a:r>
                  <a:rPr lang="en-US" dirty="0">
                    <a:solidFill>
                      <a:srgbClr val="00B0F0"/>
                    </a:solidFill>
                  </a:rPr>
                  <a:t>[CMM15]</a:t>
                </a:r>
              </a:p>
            </p:txBody>
          </p:sp>
        </mc:Choice>
        <mc:Fallback xmlns="">
          <p:sp>
            <p:nvSpPr>
              <p:cNvPr id="3" name="Content Placeholder 2">
                <a:extLst>
                  <a:ext uri="{FF2B5EF4-FFF2-40B4-BE49-F238E27FC236}">
                    <a16:creationId xmlns:a16="http://schemas.microsoft.com/office/drawing/2014/main" id="{15255D49-9D60-44DD-910D-2EBD0529DEC9}"/>
                  </a:ext>
                </a:extLst>
              </p:cNvPr>
              <p:cNvSpPr>
                <a:spLocks noGrp="1" noRot="1" noChangeAspect="1" noMove="1" noResize="1" noEditPoints="1" noAdjustHandles="1" noChangeArrowheads="1" noChangeShapeType="1" noTextEdit="1"/>
              </p:cNvSpPr>
              <p:nvPr>
                <p:ph idx="1"/>
              </p:nvPr>
            </p:nvSpPr>
            <p:spPr>
              <a:xfrm>
                <a:off x="838201" y="1825625"/>
                <a:ext cx="7426910" cy="4351338"/>
              </a:xfrm>
              <a:blipFill>
                <a:blip r:embed="rId2"/>
                <a:stretch>
                  <a:fillRect l="-1478"/>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3D9EFEAD-AF92-446A-A800-B54C02641C0A}"/>
              </a:ext>
            </a:extLst>
          </p:cNvPr>
          <p:cNvSpPr/>
          <p:nvPr/>
        </p:nvSpPr>
        <p:spPr>
          <a:xfrm>
            <a:off x="9119956" y="1209795"/>
            <a:ext cx="2067907" cy="2219205"/>
          </a:xfrm>
          <a:prstGeom prst="rect">
            <a:avLst/>
          </a:prstGeom>
          <a:noFill/>
          <a:ln w="571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10F524FD-2A0E-41E7-853C-16A43FF84DF3}"/>
                  </a:ext>
                </a:extLst>
              </p:cNvPr>
              <p:cNvSpPr/>
              <p:nvPr/>
            </p:nvSpPr>
            <p:spPr>
              <a:xfrm>
                <a:off x="9965549" y="1607083"/>
                <a:ext cx="541367"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i="1" smtClean="0">
                          <a:solidFill>
                            <a:srgbClr val="C00000"/>
                          </a:solidFill>
                          <a:latin typeface="Cambria Math" panose="02040503050406030204" pitchFamily="18" charset="0"/>
                        </a:rPr>
                        <m:t>𝐴</m:t>
                      </m:r>
                    </m:oMath>
                  </m:oMathPara>
                </a14:m>
                <a:endParaRPr lang="en-US" dirty="0">
                  <a:solidFill>
                    <a:srgbClr val="C00000"/>
                  </a:solidFill>
                </a:endParaRPr>
              </a:p>
            </p:txBody>
          </p:sp>
        </mc:Choice>
        <mc:Fallback xmlns="">
          <p:sp>
            <p:nvSpPr>
              <p:cNvPr id="5" name="Rectangle 4">
                <a:extLst>
                  <a:ext uri="{FF2B5EF4-FFF2-40B4-BE49-F238E27FC236}">
                    <a16:creationId xmlns:a16="http://schemas.microsoft.com/office/drawing/2014/main" id="{10F524FD-2A0E-41E7-853C-16A43FF84DF3}"/>
                  </a:ext>
                </a:extLst>
              </p:cNvPr>
              <p:cNvSpPr>
                <a:spLocks noRot="1" noChangeAspect="1" noMove="1" noResize="1" noEditPoints="1" noAdjustHandles="1" noChangeArrowheads="1" noChangeShapeType="1" noTextEdit="1"/>
              </p:cNvSpPr>
              <p:nvPr/>
            </p:nvSpPr>
            <p:spPr>
              <a:xfrm>
                <a:off x="9965549" y="1607083"/>
                <a:ext cx="541367" cy="584775"/>
              </a:xfrm>
              <a:prstGeom prst="rect">
                <a:avLst/>
              </a:prstGeom>
              <a:blipFill>
                <a:blip r:embed="rId3"/>
                <a:stretch>
                  <a:fillRect/>
                </a:stretch>
              </a:blipFill>
            </p:spPr>
            <p:txBody>
              <a:bodyPr/>
              <a:lstStyle/>
              <a:p>
                <a:r>
                  <a:rPr lang="en-US">
                    <a:noFill/>
                  </a:rPr>
                  <a:t> </a:t>
                </a:r>
              </a:p>
            </p:txBody>
          </p:sp>
        </mc:Fallback>
      </mc:AlternateContent>
      <p:sp>
        <p:nvSpPr>
          <p:cNvPr id="6" name="Rectangle 5">
            <a:extLst>
              <a:ext uri="{FF2B5EF4-FFF2-40B4-BE49-F238E27FC236}">
                <a16:creationId xmlns:a16="http://schemas.microsoft.com/office/drawing/2014/main" id="{8775C550-0D2E-425C-A96A-5017D76DF04C}"/>
              </a:ext>
            </a:extLst>
          </p:cNvPr>
          <p:cNvSpPr/>
          <p:nvPr/>
        </p:nvSpPr>
        <p:spPr>
          <a:xfrm>
            <a:off x="9119956" y="2516427"/>
            <a:ext cx="2067907" cy="397302"/>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CAE90A94-69C4-4C26-9EC6-765AAFEFEF51}"/>
                  </a:ext>
                </a:extLst>
              </p:cNvPr>
              <p:cNvSpPr/>
              <p:nvPr/>
            </p:nvSpPr>
            <p:spPr>
              <a:xfrm>
                <a:off x="9982798" y="2452064"/>
                <a:ext cx="524118"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𝑎</m:t>
                          </m:r>
                        </m:e>
                        <m:sub>
                          <m:r>
                            <a:rPr lang="en-US" sz="2400" b="0" i="1" smtClean="0">
                              <a:solidFill>
                                <a:srgbClr val="C00000"/>
                              </a:solidFill>
                              <a:latin typeface="Cambria Math" panose="02040503050406030204" pitchFamily="18" charset="0"/>
                            </a:rPr>
                            <m:t>𝑖</m:t>
                          </m:r>
                        </m:sub>
                      </m:sSub>
                    </m:oMath>
                  </m:oMathPara>
                </a14:m>
                <a:endParaRPr lang="en-US" sz="2400" dirty="0">
                  <a:solidFill>
                    <a:srgbClr val="C00000"/>
                  </a:solidFill>
                </a:endParaRPr>
              </a:p>
            </p:txBody>
          </p:sp>
        </mc:Choice>
        <mc:Fallback xmlns="">
          <p:sp>
            <p:nvSpPr>
              <p:cNvPr id="7" name="Rectangle 6">
                <a:extLst>
                  <a:ext uri="{FF2B5EF4-FFF2-40B4-BE49-F238E27FC236}">
                    <a16:creationId xmlns:a16="http://schemas.microsoft.com/office/drawing/2014/main" id="{CAE90A94-69C4-4C26-9EC6-765AAFEFEF51}"/>
                  </a:ext>
                </a:extLst>
              </p:cNvPr>
              <p:cNvSpPr>
                <a:spLocks noRot="1" noChangeAspect="1" noMove="1" noResize="1" noEditPoints="1" noAdjustHandles="1" noChangeArrowheads="1" noChangeShapeType="1" noTextEdit="1"/>
              </p:cNvSpPr>
              <p:nvPr/>
            </p:nvSpPr>
            <p:spPr>
              <a:xfrm>
                <a:off x="9982798" y="2452064"/>
                <a:ext cx="524118" cy="461665"/>
              </a:xfrm>
              <a:prstGeom prst="rect">
                <a:avLst/>
              </a:prstGeom>
              <a:blipFill>
                <a:blip r:embed="rId4"/>
                <a:stretch>
                  <a:fillRect b="-2632"/>
                </a:stretch>
              </a:blipFill>
            </p:spPr>
            <p:txBody>
              <a:bodyPr/>
              <a:lstStyle/>
              <a:p>
                <a:r>
                  <a:rPr lang="en-US">
                    <a:noFill/>
                  </a:rPr>
                  <a:t> </a:t>
                </a:r>
              </a:p>
            </p:txBody>
          </p:sp>
        </mc:Fallback>
      </mc:AlternateContent>
      <p:sp>
        <p:nvSpPr>
          <p:cNvPr id="8" name="Rectangle 7">
            <a:extLst>
              <a:ext uri="{FF2B5EF4-FFF2-40B4-BE49-F238E27FC236}">
                <a16:creationId xmlns:a16="http://schemas.microsoft.com/office/drawing/2014/main" id="{43785AE2-B18E-48E0-87EE-F23CB4F776C4}"/>
              </a:ext>
            </a:extLst>
          </p:cNvPr>
          <p:cNvSpPr/>
          <p:nvPr/>
        </p:nvSpPr>
        <p:spPr>
          <a:xfrm>
            <a:off x="9119956" y="3934867"/>
            <a:ext cx="2067907" cy="2219205"/>
          </a:xfrm>
          <a:prstGeom prst="rect">
            <a:avLst/>
          </a:prstGeom>
          <a:noFill/>
          <a:ln w="571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DACDDF03-C165-4295-81EC-DE26FAECE385}"/>
                  </a:ext>
                </a:extLst>
              </p:cNvPr>
              <p:cNvSpPr/>
              <p:nvPr/>
            </p:nvSpPr>
            <p:spPr>
              <a:xfrm>
                <a:off x="9965549" y="4332155"/>
                <a:ext cx="541367"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i="1" smtClean="0">
                          <a:solidFill>
                            <a:srgbClr val="C00000"/>
                          </a:solidFill>
                          <a:latin typeface="Cambria Math" panose="02040503050406030204" pitchFamily="18" charset="0"/>
                        </a:rPr>
                        <m:t>𝐴</m:t>
                      </m:r>
                    </m:oMath>
                  </m:oMathPara>
                </a14:m>
                <a:endParaRPr lang="en-US" dirty="0">
                  <a:solidFill>
                    <a:srgbClr val="C00000"/>
                  </a:solidFill>
                </a:endParaRPr>
              </a:p>
            </p:txBody>
          </p:sp>
        </mc:Choice>
        <mc:Fallback xmlns="">
          <p:sp>
            <p:nvSpPr>
              <p:cNvPr id="9" name="Rectangle 8">
                <a:extLst>
                  <a:ext uri="{FF2B5EF4-FFF2-40B4-BE49-F238E27FC236}">
                    <a16:creationId xmlns:a16="http://schemas.microsoft.com/office/drawing/2014/main" id="{DACDDF03-C165-4295-81EC-DE26FAECE385}"/>
                  </a:ext>
                </a:extLst>
              </p:cNvPr>
              <p:cNvSpPr>
                <a:spLocks noRot="1" noChangeAspect="1" noMove="1" noResize="1" noEditPoints="1" noAdjustHandles="1" noChangeArrowheads="1" noChangeShapeType="1" noTextEdit="1"/>
              </p:cNvSpPr>
              <p:nvPr/>
            </p:nvSpPr>
            <p:spPr>
              <a:xfrm>
                <a:off x="9965549" y="4332155"/>
                <a:ext cx="541367" cy="584775"/>
              </a:xfrm>
              <a:prstGeom prst="rect">
                <a:avLst/>
              </a:prstGeom>
              <a:blipFill>
                <a:blip r:embed="rId5"/>
                <a:stretch>
                  <a:fillRect/>
                </a:stretch>
              </a:blipFill>
            </p:spPr>
            <p:txBody>
              <a:bodyPr/>
              <a:lstStyle/>
              <a:p>
                <a:r>
                  <a:rPr lang="en-US">
                    <a:noFill/>
                  </a:rPr>
                  <a:t> </a:t>
                </a:r>
              </a:p>
            </p:txBody>
          </p:sp>
        </mc:Fallback>
      </mc:AlternateContent>
      <p:sp>
        <p:nvSpPr>
          <p:cNvPr id="10" name="Rectangle 9">
            <a:extLst>
              <a:ext uri="{FF2B5EF4-FFF2-40B4-BE49-F238E27FC236}">
                <a16:creationId xmlns:a16="http://schemas.microsoft.com/office/drawing/2014/main" id="{165C379A-7F47-4FA7-B5B8-5F50A40DD8B3}"/>
              </a:ext>
            </a:extLst>
          </p:cNvPr>
          <p:cNvSpPr/>
          <p:nvPr/>
        </p:nvSpPr>
        <p:spPr>
          <a:xfrm>
            <a:off x="9119956" y="5241499"/>
            <a:ext cx="2067907" cy="397302"/>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CFC4EA6C-F31B-4E92-82A5-8A74CC97E1AE}"/>
                  </a:ext>
                </a:extLst>
              </p:cNvPr>
              <p:cNvSpPr/>
              <p:nvPr/>
            </p:nvSpPr>
            <p:spPr>
              <a:xfrm>
                <a:off x="9982798" y="5177136"/>
                <a:ext cx="524118"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𝑎</m:t>
                          </m:r>
                        </m:e>
                        <m:sub>
                          <m:r>
                            <a:rPr lang="en-US" sz="2400" b="0" i="1" smtClean="0">
                              <a:solidFill>
                                <a:srgbClr val="C00000"/>
                              </a:solidFill>
                              <a:latin typeface="Cambria Math" panose="02040503050406030204" pitchFamily="18" charset="0"/>
                            </a:rPr>
                            <m:t>𝑖</m:t>
                          </m:r>
                        </m:sub>
                      </m:sSub>
                    </m:oMath>
                  </m:oMathPara>
                </a14:m>
                <a:endParaRPr lang="en-US" sz="2400" dirty="0">
                  <a:solidFill>
                    <a:srgbClr val="C00000"/>
                  </a:solidFill>
                </a:endParaRPr>
              </a:p>
            </p:txBody>
          </p:sp>
        </mc:Choice>
        <mc:Fallback xmlns="">
          <p:sp>
            <p:nvSpPr>
              <p:cNvPr id="11" name="Rectangle 10">
                <a:extLst>
                  <a:ext uri="{FF2B5EF4-FFF2-40B4-BE49-F238E27FC236}">
                    <a16:creationId xmlns:a16="http://schemas.microsoft.com/office/drawing/2014/main" id="{CFC4EA6C-F31B-4E92-82A5-8A74CC97E1AE}"/>
                  </a:ext>
                </a:extLst>
              </p:cNvPr>
              <p:cNvSpPr>
                <a:spLocks noRot="1" noChangeAspect="1" noMove="1" noResize="1" noEditPoints="1" noAdjustHandles="1" noChangeArrowheads="1" noChangeShapeType="1" noTextEdit="1"/>
              </p:cNvSpPr>
              <p:nvPr/>
            </p:nvSpPr>
            <p:spPr>
              <a:xfrm>
                <a:off x="9982798" y="5177136"/>
                <a:ext cx="524118" cy="461665"/>
              </a:xfrm>
              <a:prstGeom prst="rect">
                <a:avLst/>
              </a:prstGeom>
              <a:blipFill>
                <a:blip r:embed="rId6"/>
                <a:stretch>
                  <a:fillRect b="-2632"/>
                </a:stretch>
              </a:blipFill>
            </p:spPr>
            <p:txBody>
              <a:bodyPr/>
              <a:lstStyle/>
              <a:p>
                <a:r>
                  <a:rPr lang="en-US">
                    <a:noFill/>
                  </a:rPr>
                  <a:t> </a:t>
                </a:r>
              </a:p>
            </p:txBody>
          </p:sp>
        </mc:Fallback>
      </mc:AlternateContent>
      <p:sp>
        <p:nvSpPr>
          <p:cNvPr id="12" name="Rectangle 11">
            <a:extLst>
              <a:ext uri="{FF2B5EF4-FFF2-40B4-BE49-F238E27FC236}">
                <a16:creationId xmlns:a16="http://schemas.microsoft.com/office/drawing/2014/main" id="{2E9A53BA-A033-49AA-AE1C-4030BE2CB4BA}"/>
              </a:ext>
            </a:extLst>
          </p:cNvPr>
          <p:cNvSpPr/>
          <p:nvPr/>
        </p:nvSpPr>
        <p:spPr>
          <a:xfrm>
            <a:off x="9119956" y="5250917"/>
            <a:ext cx="2067907" cy="903155"/>
          </a:xfrm>
          <a:prstGeom prst="rect">
            <a:avLst/>
          </a:prstGeom>
          <a:noFill/>
          <a:ln w="57150">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A93FE1AD-53BF-47E7-A6DC-796B73756450}"/>
                  </a:ext>
                </a:extLst>
              </p:cNvPr>
              <p:cNvSpPr/>
              <p:nvPr/>
            </p:nvSpPr>
            <p:spPr>
              <a:xfrm>
                <a:off x="9963954" y="5559893"/>
                <a:ext cx="557973"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b="0" i="1" smtClean="0">
                          <a:solidFill>
                            <a:srgbClr val="C00000"/>
                          </a:solidFill>
                          <a:latin typeface="Cambria Math" panose="02040503050406030204" pitchFamily="18" charset="0"/>
                        </a:rPr>
                        <m:t>𝐵</m:t>
                      </m:r>
                    </m:oMath>
                  </m:oMathPara>
                </a14:m>
                <a:endParaRPr lang="en-US" dirty="0">
                  <a:solidFill>
                    <a:srgbClr val="C00000"/>
                  </a:solidFill>
                </a:endParaRPr>
              </a:p>
            </p:txBody>
          </p:sp>
        </mc:Choice>
        <mc:Fallback xmlns="">
          <p:sp>
            <p:nvSpPr>
              <p:cNvPr id="13" name="Rectangle 12">
                <a:extLst>
                  <a:ext uri="{FF2B5EF4-FFF2-40B4-BE49-F238E27FC236}">
                    <a16:creationId xmlns:a16="http://schemas.microsoft.com/office/drawing/2014/main" id="{A93FE1AD-53BF-47E7-A6DC-796B73756450}"/>
                  </a:ext>
                </a:extLst>
              </p:cNvPr>
              <p:cNvSpPr>
                <a:spLocks noRot="1" noChangeAspect="1" noMove="1" noResize="1" noEditPoints="1" noAdjustHandles="1" noChangeArrowheads="1" noChangeShapeType="1" noTextEdit="1"/>
              </p:cNvSpPr>
              <p:nvPr/>
            </p:nvSpPr>
            <p:spPr>
              <a:xfrm>
                <a:off x="9963954" y="5559893"/>
                <a:ext cx="557973" cy="584775"/>
              </a:xfrm>
              <a:prstGeom prst="rect">
                <a:avLst/>
              </a:prstGeom>
              <a:blipFill>
                <a:blip r:embed="rId7"/>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4836072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rgbClr val="C00000"/>
                </a:solidFill>
              </a:rPr>
              <a:t>Streaming / Sliding Window Model</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p:txBody>
              <a:bodyPr/>
              <a:lstStyle/>
              <a:p>
                <a:pPr>
                  <a:buFont typeface="Wingdings" panose="05000000000000000000" pitchFamily="2" charset="2"/>
                  <a:buChar char="v"/>
                </a:pPr>
                <a:r>
                  <a:rPr lang="en-US" dirty="0"/>
                  <a:t> </a:t>
                </a:r>
                <a:r>
                  <a:rPr lang="en-US" dirty="0">
                    <a:solidFill>
                      <a:srgbClr val="00B050"/>
                    </a:solidFill>
                  </a:rPr>
                  <a:t>Input</a:t>
                </a:r>
                <a:r>
                  <a:rPr lang="en-US" dirty="0"/>
                  <a:t>: Elements of an underlying data set </a:t>
                </a:r>
                <a14:m>
                  <m:oMath xmlns:m="http://schemas.openxmlformats.org/officeDocument/2006/math">
                    <m:r>
                      <a:rPr lang="en-US" i="1">
                        <a:solidFill>
                          <a:srgbClr val="C00000"/>
                        </a:solidFill>
                        <a:latin typeface="Cambria Math" panose="02040503050406030204" pitchFamily="18" charset="0"/>
                      </a:rPr>
                      <m:t>𝑆</m:t>
                    </m:r>
                  </m:oMath>
                </a14:m>
                <a:r>
                  <a:rPr lang="en-US" dirty="0"/>
                  <a:t>, which arrives sequentially</a:t>
                </a:r>
              </a:p>
              <a:p>
                <a:pPr>
                  <a:buFont typeface="Wingdings" panose="05000000000000000000" pitchFamily="2" charset="2"/>
                  <a:buChar char="v"/>
                </a:pPr>
                <a:r>
                  <a:rPr lang="en-US" dirty="0"/>
                  <a:t> </a:t>
                </a:r>
                <a:r>
                  <a:rPr lang="en-US" dirty="0">
                    <a:solidFill>
                      <a:srgbClr val="00B050"/>
                    </a:solidFill>
                  </a:rPr>
                  <a:t>Output</a:t>
                </a:r>
                <a:r>
                  <a:rPr lang="en-US" dirty="0"/>
                  <a:t>: Evaluation (or approximation) of a given function</a:t>
                </a:r>
              </a:p>
              <a:p>
                <a:pPr>
                  <a:buFont typeface="Wingdings" panose="05000000000000000000" pitchFamily="2" charset="2"/>
                  <a:buChar char="v"/>
                </a:pPr>
                <a:r>
                  <a:rPr lang="en-US" dirty="0"/>
                  <a:t> </a:t>
                </a:r>
                <a:r>
                  <a:rPr lang="en-US" dirty="0">
                    <a:solidFill>
                      <a:srgbClr val="00B050"/>
                    </a:solidFill>
                  </a:rPr>
                  <a:t>Goal</a:t>
                </a:r>
                <a:r>
                  <a:rPr lang="en-US" dirty="0"/>
                  <a:t>: Use space </a:t>
                </a:r>
                <a:r>
                  <a:rPr lang="en-US" i="1" dirty="0">
                    <a:solidFill>
                      <a:srgbClr val="7030A0"/>
                    </a:solidFill>
                  </a:rPr>
                  <a:t>sublinear</a:t>
                </a:r>
                <a:r>
                  <a:rPr lang="en-US" i="1" dirty="0"/>
                  <a:t> </a:t>
                </a:r>
                <a:r>
                  <a:rPr lang="en-US" dirty="0"/>
                  <a:t>in the size </a:t>
                </a:r>
                <a14:m>
                  <m:oMath xmlns:m="http://schemas.openxmlformats.org/officeDocument/2006/math">
                    <m:r>
                      <a:rPr lang="en-US" i="1">
                        <a:solidFill>
                          <a:srgbClr val="C00000"/>
                        </a:solidFill>
                        <a:latin typeface="Cambria Math" panose="02040503050406030204" pitchFamily="18" charset="0"/>
                      </a:rPr>
                      <m:t>𝑛</m:t>
                    </m:r>
                    <m:r>
                      <a:rPr lang="en-US" i="1">
                        <a:solidFill>
                          <a:srgbClr val="C00000"/>
                        </a:solidFill>
                        <a:latin typeface="Cambria Math" panose="02040503050406030204" pitchFamily="18" charset="0"/>
                      </a:rPr>
                      <m:t> </m:t>
                    </m:r>
                  </m:oMath>
                </a14:m>
                <a:r>
                  <a:rPr lang="en-US" dirty="0"/>
                  <a:t>of the input </a:t>
                </a:r>
                <a14:m>
                  <m:oMath xmlns:m="http://schemas.openxmlformats.org/officeDocument/2006/math">
                    <m:r>
                      <a:rPr lang="en-US" i="1">
                        <a:solidFill>
                          <a:srgbClr val="C00000"/>
                        </a:solidFill>
                        <a:latin typeface="Cambria Math" panose="02040503050406030204" pitchFamily="18" charset="0"/>
                      </a:rPr>
                      <m:t>𝑆</m:t>
                    </m:r>
                  </m:oMath>
                </a14:m>
                <a:endParaRPr lang="en-US" dirty="0">
                  <a:solidFill>
                    <a:srgbClr val="C00000"/>
                  </a:solidFill>
                </a:endParaRPr>
              </a:p>
              <a:p>
                <a:pPr>
                  <a:buFont typeface="Wingdings" panose="05000000000000000000" pitchFamily="2" charset="2"/>
                  <a:buChar char="v"/>
                </a:pPr>
                <a:endParaRPr lang="en-US" dirty="0"/>
              </a:p>
              <a:p>
                <a:pPr>
                  <a:buFont typeface="Wingdings" panose="05000000000000000000" pitchFamily="2" charset="2"/>
                  <a:buChar char="v"/>
                </a:pPr>
                <a:r>
                  <a:rPr lang="en-US" dirty="0"/>
                  <a:t> </a:t>
                </a:r>
                <a:r>
                  <a:rPr lang="en-US" dirty="0">
                    <a:solidFill>
                      <a:srgbClr val="00B050"/>
                    </a:solidFill>
                  </a:rPr>
                  <a:t>Sliding Window</a:t>
                </a:r>
                <a:r>
                  <a:rPr lang="en-US" dirty="0"/>
                  <a:t>: “Only the </a:t>
                </a:r>
                <a14:m>
                  <m:oMath xmlns:m="http://schemas.openxmlformats.org/officeDocument/2006/math">
                    <m:r>
                      <a:rPr lang="en-US" b="0" i="1" smtClean="0">
                        <a:solidFill>
                          <a:srgbClr val="C00000"/>
                        </a:solidFill>
                        <a:latin typeface="Cambria Math" panose="02040503050406030204" pitchFamily="18" charset="0"/>
                      </a:rPr>
                      <m:t>𝑛</m:t>
                    </m:r>
                  </m:oMath>
                </a14:m>
                <a:r>
                  <a:rPr lang="en-US" dirty="0"/>
                  <a:t> most recent updates form the underlying data set </a:t>
                </a:r>
                <a14:m>
                  <m:oMath xmlns:m="http://schemas.openxmlformats.org/officeDocument/2006/math">
                    <m:r>
                      <a:rPr lang="en-US" i="1" smtClean="0">
                        <a:solidFill>
                          <a:srgbClr val="C00000"/>
                        </a:solidFill>
                        <a:latin typeface="Cambria Math" panose="02040503050406030204" pitchFamily="18" charset="0"/>
                      </a:rPr>
                      <m:t>𝑆</m:t>
                    </m:r>
                  </m:oMath>
                </a14:m>
                <a:r>
                  <a:rPr lang="en-US" dirty="0"/>
                  <a:t>”</a:t>
                </a:r>
              </a:p>
            </p:txBody>
          </p:sp>
        </mc:Choice>
        <mc:Fallback xmlns="">
          <p:sp>
            <p:nvSpPr>
              <p:cNvPr id="3" name="Content Placeholder 2">
                <a:extLst>
                  <a:ext uri="{FF2B5EF4-FFF2-40B4-BE49-F238E27FC236}">
                    <a16:creationId xmlns:a16="http://schemas.microsoft.com/office/drawing/2014/main" id="{15255D49-9D60-44DD-910D-2EBD0529DEC9}"/>
                  </a:ext>
                </a:extLst>
              </p:cNvPr>
              <p:cNvSpPr>
                <a:spLocks noGrp="1" noRot="1" noChangeAspect="1" noMove="1" noResize="1" noEditPoints="1" noAdjustHandles="1" noChangeArrowheads="1" noChangeShapeType="1" noTextEdit="1"/>
              </p:cNvSpPr>
              <p:nvPr>
                <p:ph idx="1"/>
              </p:nvPr>
            </p:nvSpPr>
            <p:spPr>
              <a:blipFill>
                <a:blip r:embed="rId3"/>
                <a:stretch>
                  <a:fillRect l="-1043" t="-2241"/>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82655531-097D-4E45-B6D5-0E29302327E4}"/>
              </a:ext>
            </a:extLst>
          </p:cNvPr>
          <p:cNvSpPr txBox="1"/>
          <p:nvPr/>
        </p:nvSpPr>
        <p:spPr>
          <a:xfrm>
            <a:off x="6024880" y="5469077"/>
            <a:ext cx="3070071" cy="707886"/>
          </a:xfrm>
          <a:prstGeom prst="rect">
            <a:avLst/>
          </a:prstGeom>
          <a:noFill/>
        </p:spPr>
        <p:txBody>
          <a:bodyPr wrap="none" rtlCol="0">
            <a:spAutoFit/>
          </a:bodyPr>
          <a:lstStyle/>
          <a:p>
            <a:r>
              <a:rPr lang="en-US" sz="4000" dirty="0"/>
              <a:t>1 0 1 1 1 0 0 1</a:t>
            </a:r>
          </a:p>
        </p:txBody>
      </p:sp>
      <p:sp>
        <p:nvSpPr>
          <p:cNvPr id="5" name="Rectangle 4">
            <a:extLst>
              <a:ext uri="{FF2B5EF4-FFF2-40B4-BE49-F238E27FC236}">
                <a16:creationId xmlns:a16="http://schemas.microsoft.com/office/drawing/2014/main" id="{AA712B9F-5391-4129-91C2-1ED5D2EC8033}"/>
              </a:ext>
            </a:extLst>
          </p:cNvPr>
          <p:cNvSpPr/>
          <p:nvPr/>
        </p:nvSpPr>
        <p:spPr>
          <a:xfrm>
            <a:off x="6096000" y="5469077"/>
            <a:ext cx="2926374" cy="718928"/>
          </a:xfrm>
          <a:prstGeom prst="rect">
            <a:avLst/>
          </a:prstGeom>
          <a:noFill/>
          <a:ln w="571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5385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iterate type="lt">
                                    <p:tmAbs val="1000"/>
                                  </p:iterate>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rgbClr val="C00000"/>
                </a:solidFill>
              </a:rPr>
              <a:t>Template</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a:xfrm>
                <a:off x="838201" y="1825625"/>
                <a:ext cx="7426910" cy="4351338"/>
              </a:xfrm>
            </p:spPr>
            <p:txBody>
              <a:bodyPr>
                <a:normAutofit/>
              </a:bodyPr>
              <a:lstStyle/>
              <a:p>
                <a:pPr marL="457200" indent="-457200">
                  <a:buFont typeface="Wingdings" panose="05000000000000000000" pitchFamily="2" charset="2"/>
                  <a:buChar char="v"/>
                </a:pPr>
                <a:r>
                  <a:rPr lang="en-US" dirty="0"/>
                  <a:t>Issue #1: Compute </a:t>
                </a:r>
                <a14:m>
                  <m:oMath xmlns:m="http://schemas.openxmlformats.org/officeDocument/2006/math">
                    <m:r>
                      <a:rPr lang="en-US" i="1">
                        <a:solidFill>
                          <a:srgbClr val="C00000"/>
                        </a:solidFill>
                        <a:latin typeface="Cambria Math" panose="02040503050406030204" pitchFamily="18" charset="0"/>
                      </a:rPr>
                      <m:t>𝜆</m:t>
                    </m:r>
                    <m:r>
                      <a:rPr lang="en-US" b="0" i="1" smtClean="0">
                        <a:solidFill>
                          <a:srgbClr val="C00000"/>
                        </a:solidFill>
                        <a:latin typeface="Cambria Math" panose="02040503050406030204" pitchFamily="18" charset="0"/>
                      </a:rPr>
                      <m:t>=</m:t>
                    </m:r>
                    <m:f>
                      <m:fPr>
                        <m:ctrlPr>
                          <a:rPr lang="en-US" b="0" i="1" smtClean="0">
                            <a:solidFill>
                              <a:srgbClr val="C00000"/>
                            </a:solidFill>
                            <a:latin typeface="Cambria Math" panose="02040503050406030204" pitchFamily="18" charset="0"/>
                          </a:rPr>
                        </m:ctrlPr>
                      </m:fPr>
                      <m:num>
                        <m:sSubSup>
                          <m:sSubSupPr>
                            <m:ctrlPr>
                              <a:rPr lang="en-US" b="0" i="1" smtClean="0">
                                <a:solidFill>
                                  <a:srgbClr val="C00000"/>
                                </a:solidFill>
                                <a:latin typeface="Cambria Math" panose="02040503050406030204" pitchFamily="18" charset="0"/>
                              </a:rPr>
                            </m:ctrlPr>
                          </m:sSubSupPr>
                          <m:e>
                            <m:d>
                              <m:dPr>
                                <m:begChr m:val="‖"/>
                                <m:endChr m:val="‖"/>
                                <m:ctrlPr>
                                  <a:rPr lang="en-US" b="0" i="1" smtClean="0">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𝐴</m:t>
                                </m:r>
                                <m:r>
                                  <a:rPr lang="en-US" b="0" i="1" smtClean="0">
                                    <a:solidFill>
                                      <a:srgbClr val="C00000"/>
                                    </a:solidFill>
                                    <a:latin typeface="Cambria Math" panose="02040503050406030204" pitchFamily="18" charset="0"/>
                                  </a:rPr>
                                  <m:t>−</m:t>
                                </m:r>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𝐴</m:t>
                                    </m:r>
                                  </m:e>
                                  <m:sub>
                                    <m:r>
                                      <a:rPr lang="en-US" b="0" i="1" smtClean="0">
                                        <a:solidFill>
                                          <a:srgbClr val="C00000"/>
                                        </a:solidFill>
                                        <a:latin typeface="Cambria Math" panose="02040503050406030204" pitchFamily="18" charset="0"/>
                                      </a:rPr>
                                      <m:t>𝑘</m:t>
                                    </m:r>
                                  </m:sub>
                                </m:sSub>
                              </m:e>
                            </m:d>
                          </m:e>
                          <m:sub>
                            <m:r>
                              <a:rPr lang="en-US" b="0" i="1" smtClean="0">
                                <a:solidFill>
                                  <a:srgbClr val="C00000"/>
                                </a:solidFill>
                                <a:latin typeface="Cambria Math" panose="02040503050406030204" pitchFamily="18" charset="0"/>
                              </a:rPr>
                              <m:t>𝐹</m:t>
                            </m:r>
                          </m:sub>
                          <m:sup>
                            <m:r>
                              <a:rPr lang="en-US" b="0" i="1" smtClean="0">
                                <a:solidFill>
                                  <a:srgbClr val="C00000"/>
                                </a:solidFill>
                                <a:latin typeface="Cambria Math" panose="02040503050406030204" pitchFamily="18" charset="0"/>
                              </a:rPr>
                              <m:t>2</m:t>
                            </m:r>
                          </m:sup>
                        </m:sSubSup>
                      </m:num>
                      <m:den>
                        <m:r>
                          <a:rPr lang="en-US" b="0" i="1" smtClean="0">
                            <a:solidFill>
                              <a:srgbClr val="C00000"/>
                            </a:solidFill>
                            <a:latin typeface="Cambria Math" panose="02040503050406030204" pitchFamily="18" charset="0"/>
                          </a:rPr>
                          <m:t>𝑘</m:t>
                        </m:r>
                      </m:den>
                    </m:f>
                  </m:oMath>
                </a14:m>
                <a:endParaRPr lang="en-US" dirty="0"/>
              </a:p>
              <a:p>
                <a:pPr marL="457200" indent="-457200">
                  <a:buClr>
                    <a:schemeClr val="tx1"/>
                  </a:buClr>
                  <a:buFont typeface="Wingdings" panose="05000000000000000000" pitchFamily="2" charset="2"/>
                  <a:buChar char="v"/>
                </a:pPr>
                <a:r>
                  <a:rPr lang="en-US" dirty="0"/>
                  <a:t>Issue #2: Bound </a:t>
                </a:r>
                <a14:m>
                  <m:oMath xmlns:m="http://schemas.openxmlformats.org/officeDocument/2006/math">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𝜏</m:t>
                        </m:r>
                      </m:e>
                      <m:sub>
                        <m:r>
                          <a:rPr lang="en-US" i="1">
                            <a:solidFill>
                              <a:srgbClr val="C00000"/>
                            </a:solidFill>
                            <a:latin typeface="Cambria Math" panose="02040503050406030204" pitchFamily="18" charset="0"/>
                          </a:rPr>
                          <m:t>𝑖</m:t>
                        </m:r>
                      </m:sub>
                    </m:sSub>
                  </m:oMath>
                </a14:m>
                <a:endParaRPr lang="en-US" dirty="0">
                  <a:solidFill>
                    <a:srgbClr val="00B0F0"/>
                  </a:solidFill>
                </a:endParaRPr>
              </a:p>
            </p:txBody>
          </p:sp>
        </mc:Choice>
        <mc:Fallback xmlns="">
          <p:sp>
            <p:nvSpPr>
              <p:cNvPr id="3" name="Content Placeholder 2">
                <a:extLst>
                  <a:ext uri="{FF2B5EF4-FFF2-40B4-BE49-F238E27FC236}">
                    <a16:creationId xmlns:a16="http://schemas.microsoft.com/office/drawing/2014/main" id="{15255D49-9D60-44DD-910D-2EBD0529DEC9}"/>
                  </a:ext>
                </a:extLst>
              </p:cNvPr>
              <p:cNvSpPr>
                <a:spLocks noGrp="1" noRot="1" noChangeAspect="1" noMove="1" noResize="1" noEditPoints="1" noAdjustHandles="1" noChangeArrowheads="1" noChangeShapeType="1" noTextEdit="1"/>
              </p:cNvSpPr>
              <p:nvPr>
                <p:ph idx="1"/>
              </p:nvPr>
            </p:nvSpPr>
            <p:spPr>
              <a:xfrm>
                <a:off x="838201" y="1825625"/>
                <a:ext cx="7426910" cy="4351338"/>
              </a:xfrm>
              <a:blipFill>
                <a:blip r:embed="rId2"/>
                <a:stretch>
                  <a:fillRect l="-1478"/>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3D9EFEAD-AF92-446A-A800-B54C02641C0A}"/>
              </a:ext>
            </a:extLst>
          </p:cNvPr>
          <p:cNvSpPr/>
          <p:nvPr/>
        </p:nvSpPr>
        <p:spPr>
          <a:xfrm>
            <a:off x="9119956" y="1209795"/>
            <a:ext cx="2067907" cy="2219205"/>
          </a:xfrm>
          <a:prstGeom prst="rect">
            <a:avLst/>
          </a:prstGeom>
          <a:noFill/>
          <a:ln w="571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10F524FD-2A0E-41E7-853C-16A43FF84DF3}"/>
                  </a:ext>
                </a:extLst>
              </p:cNvPr>
              <p:cNvSpPr/>
              <p:nvPr/>
            </p:nvSpPr>
            <p:spPr>
              <a:xfrm>
                <a:off x="9965549" y="1607083"/>
                <a:ext cx="541367"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i="1" smtClean="0">
                          <a:solidFill>
                            <a:srgbClr val="C00000"/>
                          </a:solidFill>
                          <a:latin typeface="Cambria Math" panose="02040503050406030204" pitchFamily="18" charset="0"/>
                        </a:rPr>
                        <m:t>𝐴</m:t>
                      </m:r>
                    </m:oMath>
                  </m:oMathPara>
                </a14:m>
                <a:endParaRPr lang="en-US" dirty="0">
                  <a:solidFill>
                    <a:srgbClr val="C00000"/>
                  </a:solidFill>
                </a:endParaRPr>
              </a:p>
            </p:txBody>
          </p:sp>
        </mc:Choice>
        <mc:Fallback xmlns="">
          <p:sp>
            <p:nvSpPr>
              <p:cNvPr id="5" name="Rectangle 4">
                <a:extLst>
                  <a:ext uri="{FF2B5EF4-FFF2-40B4-BE49-F238E27FC236}">
                    <a16:creationId xmlns:a16="http://schemas.microsoft.com/office/drawing/2014/main" id="{10F524FD-2A0E-41E7-853C-16A43FF84DF3}"/>
                  </a:ext>
                </a:extLst>
              </p:cNvPr>
              <p:cNvSpPr>
                <a:spLocks noRot="1" noChangeAspect="1" noMove="1" noResize="1" noEditPoints="1" noAdjustHandles="1" noChangeArrowheads="1" noChangeShapeType="1" noTextEdit="1"/>
              </p:cNvSpPr>
              <p:nvPr/>
            </p:nvSpPr>
            <p:spPr>
              <a:xfrm>
                <a:off x="9965549" y="1607083"/>
                <a:ext cx="541367" cy="584775"/>
              </a:xfrm>
              <a:prstGeom prst="rect">
                <a:avLst/>
              </a:prstGeom>
              <a:blipFill>
                <a:blip r:embed="rId3"/>
                <a:stretch>
                  <a:fillRect/>
                </a:stretch>
              </a:blipFill>
            </p:spPr>
            <p:txBody>
              <a:bodyPr/>
              <a:lstStyle/>
              <a:p>
                <a:r>
                  <a:rPr lang="en-US">
                    <a:noFill/>
                  </a:rPr>
                  <a:t> </a:t>
                </a:r>
              </a:p>
            </p:txBody>
          </p:sp>
        </mc:Fallback>
      </mc:AlternateContent>
      <p:sp>
        <p:nvSpPr>
          <p:cNvPr id="6" name="Rectangle 5">
            <a:extLst>
              <a:ext uri="{FF2B5EF4-FFF2-40B4-BE49-F238E27FC236}">
                <a16:creationId xmlns:a16="http://schemas.microsoft.com/office/drawing/2014/main" id="{8775C550-0D2E-425C-A96A-5017D76DF04C}"/>
              </a:ext>
            </a:extLst>
          </p:cNvPr>
          <p:cNvSpPr/>
          <p:nvPr/>
        </p:nvSpPr>
        <p:spPr>
          <a:xfrm>
            <a:off x="9119956" y="2516427"/>
            <a:ext cx="2067907" cy="397302"/>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CAE90A94-69C4-4C26-9EC6-765AAFEFEF51}"/>
                  </a:ext>
                </a:extLst>
              </p:cNvPr>
              <p:cNvSpPr/>
              <p:nvPr/>
            </p:nvSpPr>
            <p:spPr>
              <a:xfrm>
                <a:off x="9982798" y="2452064"/>
                <a:ext cx="524118"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𝑎</m:t>
                          </m:r>
                        </m:e>
                        <m:sub>
                          <m:r>
                            <a:rPr lang="en-US" sz="2400" b="0" i="1" smtClean="0">
                              <a:solidFill>
                                <a:srgbClr val="C00000"/>
                              </a:solidFill>
                              <a:latin typeface="Cambria Math" panose="02040503050406030204" pitchFamily="18" charset="0"/>
                            </a:rPr>
                            <m:t>𝑖</m:t>
                          </m:r>
                        </m:sub>
                      </m:sSub>
                    </m:oMath>
                  </m:oMathPara>
                </a14:m>
                <a:endParaRPr lang="en-US" sz="2400" dirty="0">
                  <a:solidFill>
                    <a:srgbClr val="C00000"/>
                  </a:solidFill>
                </a:endParaRPr>
              </a:p>
            </p:txBody>
          </p:sp>
        </mc:Choice>
        <mc:Fallback xmlns="">
          <p:sp>
            <p:nvSpPr>
              <p:cNvPr id="7" name="Rectangle 6">
                <a:extLst>
                  <a:ext uri="{FF2B5EF4-FFF2-40B4-BE49-F238E27FC236}">
                    <a16:creationId xmlns:a16="http://schemas.microsoft.com/office/drawing/2014/main" id="{CAE90A94-69C4-4C26-9EC6-765AAFEFEF51}"/>
                  </a:ext>
                </a:extLst>
              </p:cNvPr>
              <p:cNvSpPr>
                <a:spLocks noRot="1" noChangeAspect="1" noMove="1" noResize="1" noEditPoints="1" noAdjustHandles="1" noChangeArrowheads="1" noChangeShapeType="1" noTextEdit="1"/>
              </p:cNvSpPr>
              <p:nvPr/>
            </p:nvSpPr>
            <p:spPr>
              <a:xfrm>
                <a:off x="9982798" y="2452064"/>
                <a:ext cx="524118" cy="461665"/>
              </a:xfrm>
              <a:prstGeom prst="rect">
                <a:avLst/>
              </a:prstGeom>
              <a:blipFill>
                <a:blip r:embed="rId4"/>
                <a:stretch>
                  <a:fillRect b="-2632"/>
                </a:stretch>
              </a:blipFill>
            </p:spPr>
            <p:txBody>
              <a:bodyPr/>
              <a:lstStyle/>
              <a:p>
                <a:r>
                  <a:rPr lang="en-US">
                    <a:noFill/>
                  </a:rPr>
                  <a:t> </a:t>
                </a:r>
              </a:p>
            </p:txBody>
          </p:sp>
        </mc:Fallback>
      </mc:AlternateContent>
      <p:sp>
        <p:nvSpPr>
          <p:cNvPr id="8" name="Rectangle 7">
            <a:extLst>
              <a:ext uri="{FF2B5EF4-FFF2-40B4-BE49-F238E27FC236}">
                <a16:creationId xmlns:a16="http://schemas.microsoft.com/office/drawing/2014/main" id="{43785AE2-B18E-48E0-87EE-F23CB4F776C4}"/>
              </a:ext>
            </a:extLst>
          </p:cNvPr>
          <p:cNvSpPr/>
          <p:nvPr/>
        </p:nvSpPr>
        <p:spPr>
          <a:xfrm>
            <a:off x="9119956" y="3934867"/>
            <a:ext cx="2067907" cy="2219205"/>
          </a:xfrm>
          <a:prstGeom prst="rect">
            <a:avLst/>
          </a:prstGeom>
          <a:noFill/>
          <a:ln w="571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DACDDF03-C165-4295-81EC-DE26FAECE385}"/>
                  </a:ext>
                </a:extLst>
              </p:cNvPr>
              <p:cNvSpPr/>
              <p:nvPr/>
            </p:nvSpPr>
            <p:spPr>
              <a:xfrm>
                <a:off x="9965549" y="4332155"/>
                <a:ext cx="541367"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i="1" smtClean="0">
                          <a:solidFill>
                            <a:srgbClr val="C00000"/>
                          </a:solidFill>
                          <a:latin typeface="Cambria Math" panose="02040503050406030204" pitchFamily="18" charset="0"/>
                        </a:rPr>
                        <m:t>𝐴</m:t>
                      </m:r>
                    </m:oMath>
                  </m:oMathPara>
                </a14:m>
                <a:endParaRPr lang="en-US" dirty="0">
                  <a:solidFill>
                    <a:srgbClr val="C00000"/>
                  </a:solidFill>
                </a:endParaRPr>
              </a:p>
            </p:txBody>
          </p:sp>
        </mc:Choice>
        <mc:Fallback xmlns="">
          <p:sp>
            <p:nvSpPr>
              <p:cNvPr id="9" name="Rectangle 8">
                <a:extLst>
                  <a:ext uri="{FF2B5EF4-FFF2-40B4-BE49-F238E27FC236}">
                    <a16:creationId xmlns:a16="http://schemas.microsoft.com/office/drawing/2014/main" id="{DACDDF03-C165-4295-81EC-DE26FAECE385}"/>
                  </a:ext>
                </a:extLst>
              </p:cNvPr>
              <p:cNvSpPr>
                <a:spLocks noRot="1" noChangeAspect="1" noMove="1" noResize="1" noEditPoints="1" noAdjustHandles="1" noChangeArrowheads="1" noChangeShapeType="1" noTextEdit="1"/>
              </p:cNvSpPr>
              <p:nvPr/>
            </p:nvSpPr>
            <p:spPr>
              <a:xfrm>
                <a:off x="9965549" y="4332155"/>
                <a:ext cx="541367" cy="584775"/>
              </a:xfrm>
              <a:prstGeom prst="rect">
                <a:avLst/>
              </a:prstGeom>
              <a:blipFill>
                <a:blip r:embed="rId5"/>
                <a:stretch>
                  <a:fillRect/>
                </a:stretch>
              </a:blipFill>
            </p:spPr>
            <p:txBody>
              <a:bodyPr/>
              <a:lstStyle/>
              <a:p>
                <a:r>
                  <a:rPr lang="en-US">
                    <a:noFill/>
                  </a:rPr>
                  <a:t> </a:t>
                </a:r>
              </a:p>
            </p:txBody>
          </p:sp>
        </mc:Fallback>
      </mc:AlternateContent>
      <p:sp>
        <p:nvSpPr>
          <p:cNvPr id="10" name="Rectangle 9">
            <a:extLst>
              <a:ext uri="{FF2B5EF4-FFF2-40B4-BE49-F238E27FC236}">
                <a16:creationId xmlns:a16="http://schemas.microsoft.com/office/drawing/2014/main" id="{165C379A-7F47-4FA7-B5B8-5F50A40DD8B3}"/>
              </a:ext>
            </a:extLst>
          </p:cNvPr>
          <p:cNvSpPr/>
          <p:nvPr/>
        </p:nvSpPr>
        <p:spPr>
          <a:xfrm>
            <a:off x="9119956" y="5241499"/>
            <a:ext cx="2067907" cy="397302"/>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CFC4EA6C-F31B-4E92-82A5-8A74CC97E1AE}"/>
                  </a:ext>
                </a:extLst>
              </p:cNvPr>
              <p:cNvSpPr/>
              <p:nvPr/>
            </p:nvSpPr>
            <p:spPr>
              <a:xfrm>
                <a:off x="9982798" y="5177136"/>
                <a:ext cx="524118"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𝑎</m:t>
                          </m:r>
                        </m:e>
                        <m:sub>
                          <m:r>
                            <a:rPr lang="en-US" sz="2400" b="0" i="1" smtClean="0">
                              <a:solidFill>
                                <a:srgbClr val="C00000"/>
                              </a:solidFill>
                              <a:latin typeface="Cambria Math" panose="02040503050406030204" pitchFamily="18" charset="0"/>
                            </a:rPr>
                            <m:t>𝑖</m:t>
                          </m:r>
                        </m:sub>
                      </m:sSub>
                    </m:oMath>
                  </m:oMathPara>
                </a14:m>
                <a:endParaRPr lang="en-US" sz="2400" dirty="0">
                  <a:solidFill>
                    <a:srgbClr val="C00000"/>
                  </a:solidFill>
                </a:endParaRPr>
              </a:p>
            </p:txBody>
          </p:sp>
        </mc:Choice>
        <mc:Fallback xmlns="">
          <p:sp>
            <p:nvSpPr>
              <p:cNvPr id="11" name="Rectangle 10">
                <a:extLst>
                  <a:ext uri="{FF2B5EF4-FFF2-40B4-BE49-F238E27FC236}">
                    <a16:creationId xmlns:a16="http://schemas.microsoft.com/office/drawing/2014/main" id="{CFC4EA6C-F31B-4E92-82A5-8A74CC97E1AE}"/>
                  </a:ext>
                </a:extLst>
              </p:cNvPr>
              <p:cNvSpPr>
                <a:spLocks noRot="1" noChangeAspect="1" noMove="1" noResize="1" noEditPoints="1" noAdjustHandles="1" noChangeArrowheads="1" noChangeShapeType="1" noTextEdit="1"/>
              </p:cNvSpPr>
              <p:nvPr/>
            </p:nvSpPr>
            <p:spPr>
              <a:xfrm>
                <a:off x="9982798" y="5177136"/>
                <a:ext cx="524118" cy="461665"/>
              </a:xfrm>
              <a:prstGeom prst="rect">
                <a:avLst/>
              </a:prstGeom>
              <a:blipFill>
                <a:blip r:embed="rId6"/>
                <a:stretch>
                  <a:fillRect b="-2632"/>
                </a:stretch>
              </a:blipFill>
            </p:spPr>
            <p:txBody>
              <a:bodyPr/>
              <a:lstStyle/>
              <a:p>
                <a:r>
                  <a:rPr lang="en-US">
                    <a:noFill/>
                  </a:rPr>
                  <a:t> </a:t>
                </a:r>
              </a:p>
            </p:txBody>
          </p:sp>
        </mc:Fallback>
      </mc:AlternateContent>
      <p:sp>
        <p:nvSpPr>
          <p:cNvPr id="12" name="Rectangle 11">
            <a:extLst>
              <a:ext uri="{FF2B5EF4-FFF2-40B4-BE49-F238E27FC236}">
                <a16:creationId xmlns:a16="http://schemas.microsoft.com/office/drawing/2014/main" id="{2E9A53BA-A033-49AA-AE1C-4030BE2CB4BA}"/>
              </a:ext>
            </a:extLst>
          </p:cNvPr>
          <p:cNvSpPr/>
          <p:nvPr/>
        </p:nvSpPr>
        <p:spPr>
          <a:xfrm>
            <a:off x="9119956" y="5250917"/>
            <a:ext cx="2067907" cy="903155"/>
          </a:xfrm>
          <a:prstGeom prst="rect">
            <a:avLst/>
          </a:prstGeom>
          <a:noFill/>
          <a:ln w="57150">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A93FE1AD-53BF-47E7-A6DC-796B73756450}"/>
                  </a:ext>
                </a:extLst>
              </p:cNvPr>
              <p:cNvSpPr/>
              <p:nvPr/>
            </p:nvSpPr>
            <p:spPr>
              <a:xfrm>
                <a:off x="9963954" y="5559893"/>
                <a:ext cx="557973"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b="0" i="1" smtClean="0">
                          <a:solidFill>
                            <a:srgbClr val="C00000"/>
                          </a:solidFill>
                          <a:latin typeface="Cambria Math" panose="02040503050406030204" pitchFamily="18" charset="0"/>
                        </a:rPr>
                        <m:t>𝐵</m:t>
                      </m:r>
                    </m:oMath>
                  </m:oMathPara>
                </a14:m>
                <a:endParaRPr lang="en-US" dirty="0">
                  <a:solidFill>
                    <a:srgbClr val="C00000"/>
                  </a:solidFill>
                </a:endParaRPr>
              </a:p>
            </p:txBody>
          </p:sp>
        </mc:Choice>
        <mc:Fallback xmlns="">
          <p:sp>
            <p:nvSpPr>
              <p:cNvPr id="13" name="Rectangle 12">
                <a:extLst>
                  <a:ext uri="{FF2B5EF4-FFF2-40B4-BE49-F238E27FC236}">
                    <a16:creationId xmlns:a16="http://schemas.microsoft.com/office/drawing/2014/main" id="{A93FE1AD-53BF-47E7-A6DC-796B73756450}"/>
                  </a:ext>
                </a:extLst>
              </p:cNvPr>
              <p:cNvSpPr>
                <a:spLocks noRot="1" noChangeAspect="1" noMove="1" noResize="1" noEditPoints="1" noAdjustHandles="1" noChangeArrowheads="1" noChangeShapeType="1" noTextEdit="1"/>
              </p:cNvSpPr>
              <p:nvPr/>
            </p:nvSpPr>
            <p:spPr>
              <a:xfrm>
                <a:off x="9963954" y="5559893"/>
                <a:ext cx="557973" cy="584775"/>
              </a:xfrm>
              <a:prstGeom prst="rect">
                <a:avLst/>
              </a:prstGeom>
              <a:blipFill>
                <a:blip r:embed="rId7"/>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30970281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rgbClr val="C00000"/>
                </a:solidFill>
              </a:rPr>
              <a:t>Template</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a:xfrm>
                <a:off x="838201" y="1825624"/>
                <a:ext cx="7426910" cy="4920615"/>
              </a:xfrm>
            </p:spPr>
            <p:txBody>
              <a:bodyPr>
                <a:normAutofit lnSpcReduction="10000"/>
              </a:bodyPr>
              <a:lstStyle/>
              <a:p>
                <a:pPr marL="457200" indent="-457200">
                  <a:buFont typeface="Wingdings" panose="05000000000000000000" pitchFamily="2" charset="2"/>
                  <a:buChar char="v"/>
                </a:pPr>
                <a:r>
                  <a:rPr lang="en-US" dirty="0"/>
                  <a:t>Issue #1: Compute </a:t>
                </a:r>
                <a14:m>
                  <m:oMath xmlns:m="http://schemas.openxmlformats.org/officeDocument/2006/math">
                    <m:r>
                      <a:rPr lang="en-US" i="1">
                        <a:solidFill>
                          <a:srgbClr val="C00000"/>
                        </a:solidFill>
                        <a:latin typeface="Cambria Math" panose="02040503050406030204" pitchFamily="18" charset="0"/>
                      </a:rPr>
                      <m:t>𝜆</m:t>
                    </m:r>
                    <m:r>
                      <a:rPr lang="en-US" b="0" i="1" smtClean="0">
                        <a:solidFill>
                          <a:srgbClr val="C00000"/>
                        </a:solidFill>
                        <a:latin typeface="Cambria Math" panose="02040503050406030204" pitchFamily="18" charset="0"/>
                      </a:rPr>
                      <m:t>=</m:t>
                    </m:r>
                    <m:f>
                      <m:fPr>
                        <m:ctrlPr>
                          <a:rPr lang="en-US" b="0" i="1" smtClean="0">
                            <a:solidFill>
                              <a:srgbClr val="C00000"/>
                            </a:solidFill>
                            <a:latin typeface="Cambria Math" panose="02040503050406030204" pitchFamily="18" charset="0"/>
                          </a:rPr>
                        </m:ctrlPr>
                      </m:fPr>
                      <m:num>
                        <m:sSubSup>
                          <m:sSubSupPr>
                            <m:ctrlPr>
                              <a:rPr lang="en-US" b="0" i="1" smtClean="0">
                                <a:solidFill>
                                  <a:srgbClr val="C00000"/>
                                </a:solidFill>
                                <a:latin typeface="Cambria Math" panose="02040503050406030204" pitchFamily="18" charset="0"/>
                              </a:rPr>
                            </m:ctrlPr>
                          </m:sSubSupPr>
                          <m:e>
                            <m:d>
                              <m:dPr>
                                <m:begChr m:val="‖"/>
                                <m:endChr m:val="‖"/>
                                <m:ctrlPr>
                                  <a:rPr lang="en-US" b="0" i="1" smtClean="0">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𝐴</m:t>
                                </m:r>
                                <m:r>
                                  <a:rPr lang="en-US" b="0" i="1" smtClean="0">
                                    <a:solidFill>
                                      <a:srgbClr val="C00000"/>
                                    </a:solidFill>
                                    <a:latin typeface="Cambria Math" panose="02040503050406030204" pitchFamily="18" charset="0"/>
                                  </a:rPr>
                                  <m:t>−</m:t>
                                </m:r>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𝐴</m:t>
                                    </m:r>
                                  </m:e>
                                  <m:sub>
                                    <m:r>
                                      <a:rPr lang="en-US" b="0" i="1" smtClean="0">
                                        <a:solidFill>
                                          <a:srgbClr val="C00000"/>
                                        </a:solidFill>
                                        <a:latin typeface="Cambria Math" panose="02040503050406030204" pitchFamily="18" charset="0"/>
                                      </a:rPr>
                                      <m:t>𝑘</m:t>
                                    </m:r>
                                  </m:sub>
                                </m:sSub>
                              </m:e>
                            </m:d>
                          </m:e>
                          <m:sub>
                            <m:r>
                              <a:rPr lang="en-US" b="0" i="1" smtClean="0">
                                <a:solidFill>
                                  <a:srgbClr val="C00000"/>
                                </a:solidFill>
                                <a:latin typeface="Cambria Math" panose="02040503050406030204" pitchFamily="18" charset="0"/>
                              </a:rPr>
                              <m:t>𝐹</m:t>
                            </m:r>
                          </m:sub>
                          <m:sup>
                            <m:r>
                              <a:rPr lang="en-US" b="0" i="1" smtClean="0">
                                <a:solidFill>
                                  <a:srgbClr val="C00000"/>
                                </a:solidFill>
                                <a:latin typeface="Cambria Math" panose="02040503050406030204" pitchFamily="18" charset="0"/>
                              </a:rPr>
                              <m:t>2</m:t>
                            </m:r>
                          </m:sup>
                        </m:sSubSup>
                      </m:num>
                      <m:den>
                        <m:r>
                          <a:rPr lang="en-US" b="0" i="1" smtClean="0">
                            <a:solidFill>
                              <a:srgbClr val="C00000"/>
                            </a:solidFill>
                            <a:latin typeface="Cambria Math" panose="02040503050406030204" pitchFamily="18" charset="0"/>
                          </a:rPr>
                          <m:t>𝑘</m:t>
                        </m:r>
                      </m:den>
                    </m:f>
                  </m:oMath>
                </a14:m>
                <a:endParaRPr lang="en-US" dirty="0"/>
              </a:p>
              <a:p>
                <a:pPr marL="457200" indent="-457200">
                  <a:buClr>
                    <a:schemeClr val="tx1"/>
                  </a:buClr>
                  <a:buFont typeface="Wingdings" panose="05000000000000000000" pitchFamily="2" charset="2"/>
                  <a:buChar char="v"/>
                </a:pPr>
                <a:r>
                  <a:rPr lang="en-US" dirty="0"/>
                  <a:t>Issue #2: Bound </a:t>
                </a:r>
                <a14:m>
                  <m:oMath xmlns:m="http://schemas.openxmlformats.org/officeDocument/2006/math">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𝜏</m:t>
                        </m:r>
                      </m:e>
                      <m:sub>
                        <m:r>
                          <a:rPr lang="en-US" i="1">
                            <a:solidFill>
                              <a:srgbClr val="C00000"/>
                            </a:solidFill>
                            <a:latin typeface="Cambria Math" panose="02040503050406030204" pitchFamily="18" charset="0"/>
                          </a:rPr>
                          <m:t>𝑖</m:t>
                        </m:r>
                      </m:sub>
                    </m:sSub>
                  </m:oMath>
                </a14:m>
                <a:endParaRPr lang="en-US" dirty="0">
                  <a:solidFill>
                    <a:srgbClr val="00B0F0"/>
                  </a:solidFill>
                </a:endParaRPr>
              </a:p>
              <a:p>
                <a:pPr marL="457200" indent="-457200">
                  <a:buClr>
                    <a:schemeClr val="tx1"/>
                  </a:buClr>
                  <a:buFont typeface="Wingdings" panose="05000000000000000000" pitchFamily="2" charset="2"/>
                  <a:buChar char="v"/>
                </a:pPr>
                <a:endParaRPr lang="en-US" dirty="0">
                  <a:solidFill>
                    <a:srgbClr val="00B0F0"/>
                  </a:solidFill>
                </a:endParaRPr>
              </a:p>
              <a:p>
                <a:pPr>
                  <a:buClr>
                    <a:schemeClr val="tx1"/>
                  </a:buClr>
                  <a:buFont typeface="Wingdings" panose="05000000000000000000" pitchFamily="2" charset="2"/>
                  <a:buChar char="v"/>
                </a:pPr>
                <a:r>
                  <a:rPr lang="en-US" dirty="0">
                    <a:solidFill>
                      <a:srgbClr val="00B050"/>
                    </a:solidFill>
                  </a:rPr>
                  <a:t> Observation</a:t>
                </a:r>
                <a:r>
                  <a:rPr lang="en-US" dirty="0"/>
                  <a:t>: it suffices to have a constant factor approximation of </a:t>
                </a:r>
                <a14:m>
                  <m:oMath xmlns:m="http://schemas.openxmlformats.org/officeDocument/2006/math">
                    <m:r>
                      <a:rPr lang="en-US" i="1">
                        <a:solidFill>
                          <a:srgbClr val="C00000"/>
                        </a:solidFill>
                        <a:latin typeface="Cambria Math" panose="02040503050406030204" pitchFamily="18" charset="0"/>
                      </a:rPr>
                      <m:t>𝜆</m:t>
                    </m:r>
                    <m:r>
                      <a:rPr lang="en-US" i="1">
                        <a:solidFill>
                          <a:srgbClr val="C00000"/>
                        </a:solidFill>
                        <a:latin typeface="Cambria Math" panose="02040503050406030204" pitchFamily="18" charset="0"/>
                      </a:rPr>
                      <m:t>=</m:t>
                    </m:r>
                    <m:f>
                      <m:fPr>
                        <m:ctrlPr>
                          <a:rPr lang="en-US" i="1">
                            <a:solidFill>
                              <a:srgbClr val="C00000"/>
                            </a:solidFill>
                            <a:latin typeface="Cambria Math" panose="02040503050406030204" pitchFamily="18" charset="0"/>
                          </a:rPr>
                        </m:ctrlPr>
                      </m:fPr>
                      <m:num>
                        <m:sSubSup>
                          <m:sSubSupPr>
                            <m:ctrlPr>
                              <a:rPr lang="en-US" i="1">
                                <a:solidFill>
                                  <a:srgbClr val="C00000"/>
                                </a:solidFill>
                                <a:latin typeface="Cambria Math" panose="02040503050406030204" pitchFamily="18" charset="0"/>
                              </a:rPr>
                            </m:ctrlPr>
                          </m:sSubSupPr>
                          <m:e>
                            <m:d>
                              <m:dPr>
                                <m:begChr m:val="‖"/>
                                <m:endChr m:val="‖"/>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𝐴</m:t>
                                </m:r>
                                <m:r>
                                  <a:rPr lang="en-US" i="1">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𝐴</m:t>
                                    </m:r>
                                  </m:e>
                                  <m:sub>
                                    <m:r>
                                      <a:rPr lang="en-US" i="1">
                                        <a:solidFill>
                                          <a:srgbClr val="C00000"/>
                                        </a:solidFill>
                                        <a:latin typeface="Cambria Math" panose="02040503050406030204" pitchFamily="18" charset="0"/>
                                      </a:rPr>
                                      <m:t>𝑘</m:t>
                                    </m:r>
                                  </m:sub>
                                </m:sSub>
                              </m:e>
                            </m:d>
                          </m:e>
                          <m:sub>
                            <m:r>
                              <a:rPr lang="en-US" i="1">
                                <a:solidFill>
                                  <a:srgbClr val="C00000"/>
                                </a:solidFill>
                                <a:latin typeface="Cambria Math" panose="02040503050406030204" pitchFamily="18" charset="0"/>
                              </a:rPr>
                              <m:t>𝐹</m:t>
                            </m:r>
                          </m:sub>
                          <m:sup>
                            <m:r>
                              <a:rPr lang="en-US" i="1">
                                <a:solidFill>
                                  <a:srgbClr val="C00000"/>
                                </a:solidFill>
                                <a:latin typeface="Cambria Math" panose="02040503050406030204" pitchFamily="18" charset="0"/>
                              </a:rPr>
                              <m:t>2</m:t>
                            </m:r>
                          </m:sup>
                        </m:sSubSup>
                      </m:num>
                      <m:den>
                        <m:r>
                          <a:rPr lang="en-US" i="1">
                            <a:solidFill>
                              <a:srgbClr val="C00000"/>
                            </a:solidFill>
                            <a:latin typeface="Cambria Math" panose="02040503050406030204" pitchFamily="18" charset="0"/>
                          </a:rPr>
                          <m:t>𝑘</m:t>
                        </m:r>
                      </m:den>
                    </m:f>
                  </m:oMath>
                </a14:m>
                <a:endParaRPr lang="en-US" dirty="0"/>
              </a:p>
              <a:p>
                <a:pPr>
                  <a:buClr>
                    <a:schemeClr val="tx1"/>
                  </a:buClr>
                  <a:buFont typeface="Wingdings" panose="05000000000000000000" pitchFamily="2" charset="2"/>
                  <a:buChar char="v"/>
                </a:pPr>
                <a:r>
                  <a:rPr lang="en-US" dirty="0"/>
                  <a:t> Use projection-cost preserving sketch </a:t>
                </a:r>
                <a:r>
                  <a:rPr lang="en-US" dirty="0">
                    <a:solidFill>
                      <a:srgbClr val="00B0F0"/>
                    </a:solidFill>
                  </a:rPr>
                  <a:t>[CEMMP15] </a:t>
                </a:r>
                <a:r>
                  <a:rPr lang="en-US" dirty="0"/>
                  <a:t>to reduce the dimension of each row</a:t>
                </a:r>
                <a:endParaRPr lang="en-US" dirty="0">
                  <a:solidFill>
                    <a:srgbClr val="00B0F0"/>
                  </a:solidFill>
                </a:endParaRPr>
              </a:p>
              <a:p>
                <a:pPr>
                  <a:buClr>
                    <a:schemeClr val="tx1"/>
                  </a:buClr>
                  <a:buFont typeface="Wingdings" panose="05000000000000000000" pitchFamily="2" charset="2"/>
                  <a:buChar char="v"/>
                </a:pPr>
                <a:r>
                  <a:rPr lang="en-US" dirty="0"/>
                  <a:t> Feed reduced rows into spectral approximation algorithm</a:t>
                </a:r>
                <a:endParaRPr lang="en-US" dirty="0">
                  <a:solidFill>
                    <a:srgbClr val="00B0F0"/>
                  </a:solidFill>
                </a:endParaRPr>
              </a:p>
              <a:p>
                <a:pPr marL="457200" indent="-457200">
                  <a:buClr>
                    <a:schemeClr val="tx1"/>
                  </a:buClr>
                  <a:buFont typeface="Wingdings" panose="05000000000000000000" pitchFamily="2" charset="2"/>
                  <a:buChar char="v"/>
                </a:pPr>
                <a:endParaRPr lang="en-US" dirty="0">
                  <a:solidFill>
                    <a:srgbClr val="00B0F0"/>
                  </a:solidFill>
                </a:endParaRPr>
              </a:p>
            </p:txBody>
          </p:sp>
        </mc:Choice>
        <mc:Fallback xmlns="">
          <p:sp>
            <p:nvSpPr>
              <p:cNvPr id="3" name="Content Placeholder 2">
                <a:extLst>
                  <a:ext uri="{FF2B5EF4-FFF2-40B4-BE49-F238E27FC236}">
                    <a16:creationId xmlns:a16="http://schemas.microsoft.com/office/drawing/2014/main" id="{15255D49-9D60-44DD-910D-2EBD0529DEC9}"/>
                  </a:ext>
                </a:extLst>
              </p:cNvPr>
              <p:cNvSpPr>
                <a:spLocks noGrp="1" noRot="1" noChangeAspect="1" noMove="1" noResize="1" noEditPoints="1" noAdjustHandles="1" noChangeArrowheads="1" noChangeShapeType="1" noTextEdit="1"/>
              </p:cNvSpPr>
              <p:nvPr>
                <p:ph idx="1"/>
              </p:nvPr>
            </p:nvSpPr>
            <p:spPr>
              <a:xfrm>
                <a:off x="838201" y="1825624"/>
                <a:ext cx="7426910" cy="4920615"/>
              </a:xfrm>
              <a:blipFill>
                <a:blip r:embed="rId2"/>
                <a:stretch>
                  <a:fillRect l="-1478" t="-124" r="-2053"/>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3D9EFEAD-AF92-446A-A800-B54C02641C0A}"/>
              </a:ext>
            </a:extLst>
          </p:cNvPr>
          <p:cNvSpPr/>
          <p:nvPr/>
        </p:nvSpPr>
        <p:spPr>
          <a:xfrm>
            <a:off x="9119956" y="1209795"/>
            <a:ext cx="2067907" cy="2219205"/>
          </a:xfrm>
          <a:prstGeom prst="rect">
            <a:avLst/>
          </a:prstGeom>
          <a:noFill/>
          <a:ln w="571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10F524FD-2A0E-41E7-853C-16A43FF84DF3}"/>
                  </a:ext>
                </a:extLst>
              </p:cNvPr>
              <p:cNvSpPr/>
              <p:nvPr/>
            </p:nvSpPr>
            <p:spPr>
              <a:xfrm>
                <a:off x="9965549" y="1607083"/>
                <a:ext cx="541367"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i="1" smtClean="0">
                          <a:solidFill>
                            <a:srgbClr val="C00000"/>
                          </a:solidFill>
                          <a:latin typeface="Cambria Math" panose="02040503050406030204" pitchFamily="18" charset="0"/>
                        </a:rPr>
                        <m:t>𝐴</m:t>
                      </m:r>
                    </m:oMath>
                  </m:oMathPara>
                </a14:m>
                <a:endParaRPr lang="en-US" dirty="0">
                  <a:solidFill>
                    <a:srgbClr val="C00000"/>
                  </a:solidFill>
                </a:endParaRPr>
              </a:p>
            </p:txBody>
          </p:sp>
        </mc:Choice>
        <mc:Fallback xmlns="">
          <p:sp>
            <p:nvSpPr>
              <p:cNvPr id="5" name="Rectangle 4">
                <a:extLst>
                  <a:ext uri="{FF2B5EF4-FFF2-40B4-BE49-F238E27FC236}">
                    <a16:creationId xmlns:a16="http://schemas.microsoft.com/office/drawing/2014/main" id="{10F524FD-2A0E-41E7-853C-16A43FF84DF3}"/>
                  </a:ext>
                </a:extLst>
              </p:cNvPr>
              <p:cNvSpPr>
                <a:spLocks noRot="1" noChangeAspect="1" noMove="1" noResize="1" noEditPoints="1" noAdjustHandles="1" noChangeArrowheads="1" noChangeShapeType="1" noTextEdit="1"/>
              </p:cNvSpPr>
              <p:nvPr/>
            </p:nvSpPr>
            <p:spPr>
              <a:xfrm>
                <a:off x="9965549" y="1607083"/>
                <a:ext cx="541367" cy="584775"/>
              </a:xfrm>
              <a:prstGeom prst="rect">
                <a:avLst/>
              </a:prstGeom>
              <a:blipFill>
                <a:blip r:embed="rId3"/>
                <a:stretch>
                  <a:fillRect/>
                </a:stretch>
              </a:blipFill>
            </p:spPr>
            <p:txBody>
              <a:bodyPr/>
              <a:lstStyle/>
              <a:p>
                <a:r>
                  <a:rPr lang="en-US">
                    <a:noFill/>
                  </a:rPr>
                  <a:t> </a:t>
                </a:r>
              </a:p>
            </p:txBody>
          </p:sp>
        </mc:Fallback>
      </mc:AlternateContent>
      <p:sp>
        <p:nvSpPr>
          <p:cNvPr id="6" name="Rectangle 5">
            <a:extLst>
              <a:ext uri="{FF2B5EF4-FFF2-40B4-BE49-F238E27FC236}">
                <a16:creationId xmlns:a16="http://schemas.microsoft.com/office/drawing/2014/main" id="{8775C550-0D2E-425C-A96A-5017D76DF04C}"/>
              </a:ext>
            </a:extLst>
          </p:cNvPr>
          <p:cNvSpPr/>
          <p:nvPr/>
        </p:nvSpPr>
        <p:spPr>
          <a:xfrm>
            <a:off x="9119956" y="2516427"/>
            <a:ext cx="2067907" cy="397302"/>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CAE90A94-69C4-4C26-9EC6-765AAFEFEF51}"/>
                  </a:ext>
                </a:extLst>
              </p:cNvPr>
              <p:cNvSpPr/>
              <p:nvPr/>
            </p:nvSpPr>
            <p:spPr>
              <a:xfrm>
                <a:off x="9982798" y="2452064"/>
                <a:ext cx="524118"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𝑎</m:t>
                          </m:r>
                        </m:e>
                        <m:sub>
                          <m:r>
                            <a:rPr lang="en-US" sz="2400" b="0" i="1" smtClean="0">
                              <a:solidFill>
                                <a:srgbClr val="C00000"/>
                              </a:solidFill>
                              <a:latin typeface="Cambria Math" panose="02040503050406030204" pitchFamily="18" charset="0"/>
                            </a:rPr>
                            <m:t>𝑖</m:t>
                          </m:r>
                        </m:sub>
                      </m:sSub>
                    </m:oMath>
                  </m:oMathPara>
                </a14:m>
                <a:endParaRPr lang="en-US" sz="2400" dirty="0">
                  <a:solidFill>
                    <a:srgbClr val="C00000"/>
                  </a:solidFill>
                </a:endParaRPr>
              </a:p>
            </p:txBody>
          </p:sp>
        </mc:Choice>
        <mc:Fallback xmlns="">
          <p:sp>
            <p:nvSpPr>
              <p:cNvPr id="7" name="Rectangle 6">
                <a:extLst>
                  <a:ext uri="{FF2B5EF4-FFF2-40B4-BE49-F238E27FC236}">
                    <a16:creationId xmlns:a16="http://schemas.microsoft.com/office/drawing/2014/main" id="{CAE90A94-69C4-4C26-9EC6-765AAFEFEF51}"/>
                  </a:ext>
                </a:extLst>
              </p:cNvPr>
              <p:cNvSpPr>
                <a:spLocks noRot="1" noChangeAspect="1" noMove="1" noResize="1" noEditPoints="1" noAdjustHandles="1" noChangeArrowheads="1" noChangeShapeType="1" noTextEdit="1"/>
              </p:cNvSpPr>
              <p:nvPr/>
            </p:nvSpPr>
            <p:spPr>
              <a:xfrm>
                <a:off x="9982798" y="2452064"/>
                <a:ext cx="524118" cy="461665"/>
              </a:xfrm>
              <a:prstGeom prst="rect">
                <a:avLst/>
              </a:prstGeom>
              <a:blipFill>
                <a:blip r:embed="rId4"/>
                <a:stretch>
                  <a:fillRect b="-2632"/>
                </a:stretch>
              </a:blipFill>
            </p:spPr>
            <p:txBody>
              <a:bodyPr/>
              <a:lstStyle/>
              <a:p>
                <a:r>
                  <a:rPr lang="en-US">
                    <a:noFill/>
                  </a:rPr>
                  <a:t> </a:t>
                </a:r>
              </a:p>
            </p:txBody>
          </p:sp>
        </mc:Fallback>
      </mc:AlternateContent>
      <p:sp>
        <p:nvSpPr>
          <p:cNvPr id="8" name="Rectangle 7">
            <a:extLst>
              <a:ext uri="{FF2B5EF4-FFF2-40B4-BE49-F238E27FC236}">
                <a16:creationId xmlns:a16="http://schemas.microsoft.com/office/drawing/2014/main" id="{43785AE2-B18E-48E0-87EE-F23CB4F776C4}"/>
              </a:ext>
            </a:extLst>
          </p:cNvPr>
          <p:cNvSpPr/>
          <p:nvPr/>
        </p:nvSpPr>
        <p:spPr>
          <a:xfrm>
            <a:off x="9119956" y="3934867"/>
            <a:ext cx="2067907" cy="2219205"/>
          </a:xfrm>
          <a:prstGeom prst="rect">
            <a:avLst/>
          </a:prstGeom>
          <a:noFill/>
          <a:ln w="571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DACDDF03-C165-4295-81EC-DE26FAECE385}"/>
                  </a:ext>
                </a:extLst>
              </p:cNvPr>
              <p:cNvSpPr/>
              <p:nvPr/>
            </p:nvSpPr>
            <p:spPr>
              <a:xfrm>
                <a:off x="9965549" y="4332155"/>
                <a:ext cx="541367"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i="1" smtClean="0">
                          <a:solidFill>
                            <a:srgbClr val="C00000"/>
                          </a:solidFill>
                          <a:latin typeface="Cambria Math" panose="02040503050406030204" pitchFamily="18" charset="0"/>
                        </a:rPr>
                        <m:t>𝐴</m:t>
                      </m:r>
                    </m:oMath>
                  </m:oMathPara>
                </a14:m>
                <a:endParaRPr lang="en-US" dirty="0">
                  <a:solidFill>
                    <a:srgbClr val="C00000"/>
                  </a:solidFill>
                </a:endParaRPr>
              </a:p>
            </p:txBody>
          </p:sp>
        </mc:Choice>
        <mc:Fallback xmlns="">
          <p:sp>
            <p:nvSpPr>
              <p:cNvPr id="9" name="Rectangle 8">
                <a:extLst>
                  <a:ext uri="{FF2B5EF4-FFF2-40B4-BE49-F238E27FC236}">
                    <a16:creationId xmlns:a16="http://schemas.microsoft.com/office/drawing/2014/main" id="{DACDDF03-C165-4295-81EC-DE26FAECE385}"/>
                  </a:ext>
                </a:extLst>
              </p:cNvPr>
              <p:cNvSpPr>
                <a:spLocks noRot="1" noChangeAspect="1" noMove="1" noResize="1" noEditPoints="1" noAdjustHandles="1" noChangeArrowheads="1" noChangeShapeType="1" noTextEdit="1"/>
              </p:cNvSpPr>
              <p:nvPr/>
            </p:nvSpPr>
            <p:spPr>
              <a:xfrm>
                <a:off x="9965549" y="4332155"/>
                <a:ext cx="541367" cy="584775"/>
              </a:xfrm>
              <a:prstGeom prst="rect">
                <a:avLst/>
              </a:prstGeom>
              <a:blipFill>
                <a:blip r:embed="rId5"/>
                <a:stretch>
                  <a:fillRect/>
                </a:stretch>
              </a:blipFill>
            </p:spPr>
            <p:txBody>
              <a:bodyPr/>
              <a:lstStyle/>
              <a:p>
                <a:r>
                  <a:rPr lang="en-US">
                    <a:noFill/>
                  </a:rPr>
                  <a:t> </a:t>
                </a:r>
              </a:p>
            </p:txBody>
          </p:sp>
        </mc:Fallback>
      </mc:AlternateContent>
      <p:sp>
        <p:nvSpPr>
          <p:cNvPr id="10" name="Rectangle 9">
            <a:extLst>
              <a:ext uri="{FF2B5EF4-FFF2-40B4-BE49-F238E27FC236}">
                <a16:creationId xmlns:a16="http://schemas.microsoft.com/office/drawing/2014/main" id="{165C379A-7F47-4FA7-B5B8-5F50A40DD8B3}"/>
              </a:ext>
            </a:extLst>
          </p:cNvPr>
          <p:cNvSpPr/>
          <p:nvPr/>
        </p:nvSpPr>
        <p:spPr>
          <a:xfrm>
            <a:off x="9119956" y="5241499"/>
            <a:ext cx="2067907" cy="397302"/>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CFC4EA6C-F31B-4E92-82A5-8A74CC97E1AE}"/>
                  </a:ext>
                </a:extLst>
              </p:cNvPr>
              <p:cNvSpPr/>
              <p:nvPr/>
            </p:nvSpPr>
            <p:spPr>
              <a:xfrm>
                <a:off x="9982798" y="5177136"/>
                <a:ext cx="524118"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𝑎</m:t>
                          </m:r>
                        </m:e>
                        <m:sub>
                          <m:r>
                            <a:rPr lang="en-US" sz="2400" b="0" i="1" smtClean="0">
                              <a:solidFill>
                                <a:srgbClr val="C00000"/>
                              </a:solidFill>
                              <a:latin typeface="Cambria Math" panose="02040503050406030204" pitchFamily="18" charset="0"/>
                            </a:rPr>
                            <m:t>𝑖</m:t>
                          </m:r>
                        </m:sub>
                      </m:sSub>
                    </m:oMath>
                  </m:oMathPara>
                </a14:m>
                <a:endParaRPr lang="en-US" sz="2400" dirty="0">
                  <a:solidFill>
                    <a:srgbClr val="C00000"/>
                  </a:solidFill>
                </a:endParaRPr>
              </a:p>
            </p:txBody>
          </p:sp>
        </mc:Choice>
        <mc:Fallback xmlns="">
          <p:sp>
            <p:nvSpPr>
              <p:cNvPr id="11" name="Rectangle 10">
                <a:extLst>
                  <a:ext uri="{FF2B5EF4-FFF2-40B4-BE49-F238E27FC236}">
                    <a16:creationId xmlns:a16="http://schemas.microsoft.com/office/drawing/2014/main" id="{CFC4EA6C-F31B-4E92-82A5-8A74CC97E1AE}"/>
                  </a:ext>
                </a:extLst>
              </p:cNvPr>
              <p:cNvSpPr>
                <a:spLocks noRot="1" noChangeAspect="1" noMove="1" noResize="1" noEditPoints="1" noAdjustHandles="1" noChangeArrowheads="1" noChangeShapeType="1" noTextEdit="1"/>
              </p:cNvSpPr>
              <p:nvPr/>
            </p:nvSpPr>
            <p:spPr>
              <a:xfrm>
                <a:off x="9982798" y="5177136"/>
                <a:ext cx="524118" cy="461665"/>
              </a:xfrm>
              <a:prstGeom prst="rect">
                <a:avLst/>
              </a:prstGeom>
              <a:blipFill>
                <a:blip r:embed="rId6"/>
                <a:stretch>
                  <a:fillRect b="-2632"/>
                </a:stretch>
              </a:blipFill>
            </p:spPr>
            <p:txBody>
              <a:bodyPr/>
              <a:lstStyle/>
              <a:p>
                <a:r>
                  <a:rPr lang="en-US">
                    <a:noFill/>
                  </a:rPr>
                  <a:t> </a:t>
                </a:r>
              </a:p>
            </p:txBody>
          </p:sp>
        </mc:Fallback>
      </mc:AlternateContent>
      <p:sp>
        <p:nvSpPr>
          <p:cNvPr id="12" name="Rectangle 11">
            <a:extLst>
              <a:ext uri="{FF2B5EF4-FFF2-40B4-BE49-F238E27FC236}">
                <a16:creationId xmlns:a16="http://schemas.microsoft.com/office/drawing/2014/main" id="{2E9A53BA-A033-49AA-AE1C-4030BE2CB4BA}"/>
              </a:ext>
            </a:extLst>
          </p:cNvPr>
          <p:cNvSpPr/>
          <p:nvPr/>
        </p:nvSpPr>
        <p:spPr>
          <a:xfrm>
            <a:off x="9119956" y="5250917"/>
            <a:ext cx="2067907" cy="903155"/>
          </a:xfrm>
          <a:prstGeom prst="rect">
            <a:avLst/>
          </a:prstGeom>
          <a:noFill/>
          <a:ln w="57150">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A93FE1AD-53BF-47E7-A6DC-796B73756450}"/>
                  </a:ext>
                </a:extLst>
              </p:cNvPr>
              <p:cNvSpPr/>
              <p:nvPr/>
            </p:nvSpPr>
            <p:spPr>
              <a:xfrm>
                <a:off x="9963954" y="5559893"/>
                <a:ext cx="557973"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b="0" i="1" smtClean="0">
                          <a:solidFill>
                            <a:srgbClr val="C00000"/>
                          </a:solidFill>
                          <a:latin typeface="Cambria Math" panose="02040503050406030204" pitchFamily="18" charset="0"/>
                        </a:rPr>
                        <m:t>𝐵</m:t>
                      </m:r>
                    </m:oMath>
                  </m:oMathPara>
                </a14:m>
                <a:endParaRPr lang="en-US" dirty="0">
                  <a:solidFill>
                    <a:srgbClr val="C00000"/>
                  </a:solidFill>
                </a:endParaRPr>
              </a:p>
            </p:txBody>
          </p:sp>
        </mc:Choice>
        <mc:Fallback xmlns="">
          <p:sp>
            <p:nvSpPr>
              <p:cNvPr id="13" name="Rectangle 12">
                <a:extLst>
                  <a:ext uri="{FF2B5EF4-FFF2-40B4-BE49-F238E27FC236}">
                    <a16:creationId xmlns:a16="http://schemas.microsoft.com/office/drawing/2014/main" id="{A93FE1AD-53BF-47E7-A6DC-796B73756450}"/>
                  </a:ext>
                </a:extLst>
              </p:cNvPr>
              <p:cNvSpPr>
                <a:spLocks noRot="1" noChangeAspect="1" noMove="1" noResize="1" noEditPoints="1" noAdjustHandles="1" noChangeArrowheads="1" noChangeShapeType="1" noTextEdit="1"/>
              </p:cNvSpPr>
              <p:nvPr/>
            </p:nvSpPr>
            <p:spPr>
              <a:xfrm>
                <a:off x="9963954" y="5559893"/>
                <a:ext cx="557973" cy="584775"/>
              </a:xfrm>
              <a:prstGeom prst="rect">
                <a:avLst/>
              </a:prstGeom>
              <a:blipFill>
                <a:blip r:embed="rId7"/>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27036452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rgbClr val="C00000"/>
                </a:solidFill>
              </a:rPr>
              <a:t>Template</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a:xfrm>
                <a:off x="838201" y="1825625"/>
                <a:ext cx="7426910" cy="4351338"/>
              </a:xfrm>
            </p:spPr>
            <p:txBody>
              <a:bodyPr>
                <a:normAutofit/>
              </a:bodyPr>
              <a:lstStyle/>
              <a:p>
                <a:pPr>
                  <a:buFont typeface="Wingdings" panose="05000000000000000000" pitchFamily="2" charset="2"/>
                  <a:buChar char="ü"/>
                </a:pPr>
                <a:r>
                  <a:rPr lang="en-US" dirty="0"/>
                  <a:t>  Issue #1: Compute </a:t>
                </a:r>
                <a14:m>
                  <m:oMath xmlns:m="http://schemas.openxmlformats.org/officeDocument/2006/math">
                    <m:r>
                      <a:rPr lang="en-US" i="1">
                        <a:solidFill>
                          <a:srgbClr val="C00000"/>
                        </a:solidFill>
                        <a:latin typeface="Cambria Math" panose="02040503050406030204" pitchFamily="18" charset="0"/>
                      </a:rPr>
                      <m:t>𝜆</m:t>
                    </m:r>
                    <m:r>
                      <a:rPr lang="en-US" b="0" i="1" smtClean="0">
                        <a:solidFill>
                          <a:srgbClr val="C00000"/>
                        </a:solidFill>
                        <a:latin typeface="Cambria Math" panose="02040503050406030204" pitchFamily="18" charset="0"/>
                      </a:rPr>
                      <m:t>=</m:t>
                    </m:r>
                    <m:f>
                      <m:fPr>
                        <m:ctrlPr>
                          <a:rPr lang="en-US" b="0" i="1" smtClean="0">
                            <a:solidFill>
                              <a:srgbClr val="C00000"/>
                            </a:solidFill>
                            <a:latin typeface="Cambria Math" panose="02040503050406030204" pitchFamily="18" charset="0"/>
                          </a:rPr>
                        </m:ctrlPr>
                      </m:fPr>
                      <m:num>
                        <m:sSubSup>
                          <m:sSubSupPr>
                            <m:ctrlPr>
                              <a:rPr lang="en-US" b="0" i="1" smtClean="0">
                                <a:solidFill>
                                  <a:srgbClr val="C00000"/>
                                </a:solidFill>
                                <a:latin typeface="Cambria Math" panose="02040503050406030204" pitchFamily="18" charset="0"/>
                              </a:rPr>
                            </m:ctrlPr>
                          </m:sSubSupPr>
                          <m:e>
                            <m:d>
                              <m:dPr>
                                <m:begChr m:val="‖"/>
                                <m:endChr m:val="‖"/>
                                <m:ctrlPr>
                                  <a:rPr lang="en-US" b="0" i="1" smtClean="0">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𝐴</m:t>
                                </m:r>
                                <m:r>
                                  <a:rPr lang="en-US" b="0" i="1" smtClean="0">
                                    <a:solidFill>
                                      <a:srgbClr val="C00000"/>
                                    </a:solidFill>
                                    <a:latin typeface="Cambria Math" panose="02040503050406030204" pitchFamily="18" charset="0"/>
                                  </a:rPr>
                                  <m:t>−</m:t>
                                </m:r>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𝐴</m:t>
                                    </m:r>
                                  </m:e>
                                  <m:sub>
                                    <m:r>
                                      <a:rPr lang="en-US" b="0" i="1" smtClean="0">
                                        <a:solidFill>
                                          <a:srgbClr val="C00000"/>
                                        </a:solidFill>
                                        <a:latin typeface="Cambria Math" panose="02040503050406030204" pitchFamily="18" charset="0"/>
                                      </a:rPr>
                                      <m:t>𝑘</m:t>
                                    </m:r>
                                  </m:sub>
                                </m:sSub>
                              </m:e>
                            </m:d>
                          </m:e>
                          <m:sub>
                            <m:r>
                              <a:rPr lang="en-US" b="0" i="1" smtClean="0">
                                <a:solidFill>
                                  <a:srgbClr val="C00000"/>
                                </a:solidFill>
                                <a:latin typeface="Cambria Math" panose="02040503050406030204" pitchFamily="18" charset="0"/>
                              </a:rPr>
                              <m:t>𝐹</m:t>
                            </m:r>
                          </m:sub>
                          <m:sup>
                            <m:r>
                              <a:rPr lang="en-US" b="0" i="1" smtClean="0">
                                <a:solidFill>
                                  <a:srgbClr val="C00000"/>
                                </a:solidFill>
                                <a:latin typeface="Cambria Math" panose="02040503050406030204" pitchFamily="18" charset="0"/>
                              </a:rPr>
                              <m:t>2</m:t>
                            </m:r>
                          </m:sup>
                        </m:sSubSup>
                      </m:num>
                      <m:den>
                        <m:r>
                          <a:rPr lang="en-US" b="0" i="1" smtClean="0">
                            <a:solidFill>
                              <a:srgbClr val="C00000"/>
                            </a:solidFill>
                            <a:latin typeface="Cambria Math" panose="02040503050406030204" pitchFamily="18" charset="0"/>
                          </a:rPr>
                          <m:t>𝑘</m:t>
                        </m:r>
                      </m:den>
                    </m:f>
                  </m:oMath>
                </a14:m>
                <a:endParaRPr lang="en-US" dirty="0"/>
              </a:p>
              <a:p>
                <a:pPr marL="457200" indent="-457200">
                  <a:buClr>
                    <a:schemeClr val="tx1"/>
                  </a:buClr>
                  <a:buFont typeface="Wingdings" panose="05000000000000000000" pitchFamily="2" charset="2"/>
                  <a:buChar char="v"/>
                </a:pPr>
                <a:r>
                  <a:rPr lang="en-US" dirty="0"/>
                  <a:t>Issue #2: Bound </a:t>
                </a:r>
                <a14:m>
                  <m:oMath xmlns:m="http://schemas.openxmlformats.org/officeDocument/2006/math">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𝜏</m:t>
                        </m:r>
                      </m:e>
                      <m:sub>
                        <m:r>
                          <a:rPr lang="en-US" i="1">
                            <a:solidFill>
                              <a:srgbClr val="C00000"/>
                            </a:solidFill>
                            <a:latin typeface="Cambria Math" panose="02040503050406030204" pitchFamily="18" charset="0"/>
                          </a:rPr>
                          <m:t>𝑖</m:t>
                        </m:r>
                      </m:sub>
                    </m:sSub>
                  </m:oMath>
                </a14:m>
                <a:endParaRPr lang="en-US" dirty="0">
                  <a:solidFill>
                    <a:srgbClr val="00B0F0"/>
                  </a:solidFill>
                </a:endParaRPr>
              </a:p>
            </p:txBody>
          </p:sp>
        </mc:Choice>
        <mc:Fallback xmlns="">
          <p:sp>
            <p:nvSpPr>
              <p:cNvPr id="3" name="Content Placeholder 2">
                <a:extLst>
                  <a:ext uri="{FF2B5EF4-FFF2-40B4-BE49-F238E27FC236}">
                    <a16:creationId xmlns:a16="http://schemas.microsoft.com/office/drawing/2014/main" id="{15255D49-9D60-44DD-910D-2EBD0529DEC9}"/>
                  </a:ext>
                </a:extLst>
              </p:cNvPr>
              <p:cNvSpPr>
                <a:spLocks noGrp="1" noRot="1" noChangeAspect="1" noMove="1" noResize="1" noEditPoints="1" noAdjustHandles="1" noChangeArrowheads="1" noChangeShapeType="1" noTextEdit="1"/>
              </p:cNvSpPr>
              <p:nvPr>
                <p:ph idx="1"/>
              </p:nvPr>
            </p:nvSpPr>
            <p:spPr>
              <a:xfrm>
                <a:off x="838201" y="1825625"/>
                <a:ext cx="7426910" cy="4351338"/>
              </a:xfrm>
              <a:blipFill>
                <a:blip r:embed="rId2"/>
                <a:stretch>
                  <a:fillRect l="-1478"/>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3D9EFEAD-AF92-446A-A800-B54C02641C0A}"/>
              </a:ext>
            </a:extLst>
          </p:cNvPr>
          <p:cNvSpPr/>
          <p:nvPr/>
        </p:nvSpPr>
        <p:spPr>
          <a:xfrm>
            <a:off x="9119956" y="1209795"/>
            <a:ext cx="2067907" cy="2219205"/>
          </a:xfrm>
          <a:prstGeom prst="rect">
            <a:avLst/>
          </a:prstGeom>
          <a:noFill/>
          <a:ln w="571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10F524FD-2A0E-41E7-853C-16A43FF84DF3}"/>
                  </a:ext>
                </a:extLst>
              </p:cNvPr>
              <p:cNvSpPr/>
              <p:nvPr/>
            </p:nvSpPr>
            <p:spPr>
              <a:xfrm>
                <a:off x="9965549" y="1607083"/>
                <a:ext cx="541367"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i="1" smtClean="0">
                          <a:solidFill>
                            <a:srgbClr val="C00000"/>
                          </a:solidFill>
                          <a:latin typeface="Cambria Math" panose="02040503050406030204" pitchFamily="18" charset="0"/>
                        </a:rPr>
                        <m:t>𝐴</m:t>
                      </m:r>
                    </m:oMath>
                  </m:oMathPara>
                </a14:m>
                <a:endParaRPr lang="en-US" dirty="0">
                  <a:solidFill>
                    <a:srgbClr val="C00000"/>
                  </a:solidFill>
                </a:endParaRPr>
              </a:p>
            </p:txBody>
          </p:sp>
        </mc:Choice>
        <mc:Fallback xmlns="">
          <p:sp>
            <p:nvSpPr>
              <p:cNvPr id="5" name="Rectangle 4">
                <a:extLst>
                  <a:ext uri="{FF2B5EF4-FFF2-40B4-BE49-F238E27FC236}">
                    <a16:creationId xmlns:a16="http://schemas.microsoft.com/office/drawing/2014/main" id="{10F524FD-2A0E-41E7-853C-16A43FF84DF3}"/>
                  </a:ext>
                </a:extLst>
              </p:cNvPr>
              <p:cNvSpPr>
                <a:spLocks noRot="1" noChangeAspect="1" noMove="1" noResize="1" noEditPoints="1" noAdjustHandles="1" noChangeArrowheads="1" noChangeShapeType="1" noTextEdit="1"/>
              </p:cNvSpPr>
              <p:nvPr/>
            </p:nvSpPr>
            <p:spPr>
              <a:xfrm>
                <a:off x="9965549" y="1607083"/>
                <a:ext cx="541367" cy="584775"/>
              </a:xfrm>
              <a:prstGeom prst="rect">
                <a:avLst/>
              </a:prstGeom>
              <a:blipFill>
                <a:blip r:embed="rId3"/>
                <a:stretch>
                  <a:fillRect/>
                </a:stretch>
              </a:blipFill>
            </p:spPr>
            <p:txBody>
              <a:bodyPr/>
              <a:lstStyle/>
              <a:p>
                <a:r>
                  <a:rPr lang="en-US">
                    <a:noFill/>
                  </a:rPr>
                  <a:t> </a:t>
                </a:r>
              </a:p>
            </p:txBody>
          </p:sp>
        </mc:Fallback>
      </mc:AlternateContent>
      <p:sp>
        <p:nvSpPr>
          <p:cNvPr id="6" name="Rectangle 5">
            <a:extLst>
              <a:ext uri="{FF2B5EF4-FFF2-40B4-BE49-F238E27FC236}">
                <a16:creationId xmlns:a16="http://schemas.microsoft.com/office/drawing/2014/main" id="{8775C550-0D2E-425C-A96A-5017D76DF04C}"/>
              </a:ext>
            </a:extLst>
          </p:cNvPr>
          <p:cNvSpPr/>
          <p:nvPr/>
        </p:nvSpPr>
        <p:spPr>
          <a:xfrm>
            <a:off x="9119956" y="2516427"/>
            <a:ext cx="2067907" cy="397302"/>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CAE90A94-69C4-4C26-9EC6-765AAFEFEF51}"/>
                  </a:ext>
                </a:extLst>
              </p:cNvPr>
              <p:cNvSpPr/>
              <p:nvPr/>
            </p:nvSpPr>
            <p:spPr>
              <a:xfrm>
                <a:off x="9982798" y="2452064"/>
                <a:ext cx="524118"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𝑎</m:t>
                          </m:r>
                        </m:e>
                        <m:sub>
                          <m:r>
                            <a:rPr lang="en-US" sz="2400" b="0" i="1" smtClean="0">
                              <a:solidFill>
                                <a:srgbClr val="C00000"/>
                              </a:solidFill>
                              <a:latin typeface="Cambria Math" panose="02040503050406030204" pitchFamily="18" charset="0"/>
                            </a:rPr>
                            <m:t>𝑖</m:t>
                          </m:r>
                        </m:sub>
                      </m:sSub>
                    </m:oMath>
                  </m:oMathPara>
                </a14:m>
                <a:endParaRPr lang="en-US" sz="2400" dirty="0">
                  <a:solidFill>
                    <a:srgbClr val="C00000"/>
                  </a:solidFill>
                </a:endParaRPr>
              </a:p>
            </p:txBody>
          </p:sp>
        </mc:Choice>
        <mc:Fallback xmlns="">
          <p:sp>
            <p:nvSpPr>
              <p:cNvPr id="7" name="Rectangle 6">
                <a:extLst>
                  <a:ext uri="{FF2B5EF4-FFF2-40B4-BE49-F238E27FC236}">
                    <a16:creationId xmlns:a16="http://schemas.microsoft.com/office/drawing/2014/main" id="{CAE90A94-69C4-4C26-9EC6-765AAFEFEF51}"/>
                  </a:ext>
                </a:extLst>
              </p:cNvPr>
              <p:cNvSpPr>
                <a:spLocks noRot="1" noChangeAspect="1" noMove="1" noResize="1" noEditPoints="1" noAdjustHandles="1" noChangeArrowheads="1" noChangeShapeType="1" noTextEdit="1"/>
              </p:cNvSpPr>
              <p:nvPr/>
            </p:nvSpPr>
            <p:spPr>
              <a:xfrm>
                <a:off x="9982798" y="2452064"/>
                <a:ext cx="524118" cy="461665"/>
              </a:xfrm>
              <a:prstGeom prst="rect">
                <a:avLst/>
              </a:prstGeom>
              <a:blipFill>
                <a:blip r:embed="rId4"/>
                <a:stretch>
                  <a:fillRect b="-2632"/>
                </a:stretch>
              </a:blipFill>
            </p:spPr>
            <p:txBody>
              <a:bodyPr/>
              <a:lstStyle/>
              <a:p>
                <a:r>
                  <a:rPr lang="en-US">
                    <a:noFill/>
                  </a:rPr>
                  <a:t> </a:t>
                </a:r>
              </a:p>
            </p:txBody>
          </p:sp>
        </mc:Fallback>
      </mc:AlternateContent>
      <p:sp>
        <p:nvSpPr>
          <p:cNvPr id="8" name="Rectangle 7">
            <a:extLst>
              <a:ext uri="{FF2B5EF4-FFF2-40B4-BE49-F238E27FC236}">
                <a16:creationId xmlns:a16="http://schemas.microsoft.com/office/drawing/2014/main" id="{43785AE2-B18E-48E0-87EE-F23CB4F776C4}"/>
              </a:ext>
            </a:extLst>
          </p:cNvPr>
          <p:cNvSpPr/>
          <p:nvPr/>
        </p:nvSpPr>
        <p:spPr>
          <a:xfrm>
            <a:off x="9119956" y="3934867"/>
            <a:ext cx="2067907" cy="2219205"/>
          </a:xfrm>
          <a:prstGeom prst="rect">
            <a:avLst/>
          </a:prstGeom>
          <a:noFill/>
          <a:ln w="571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DACDDF03-C165-4295-81EC-DE26FAECE385}"/>
                  </a:ext>
                </a:extLst>
              </p:cNvPr>
              <p:cNvSpPr/>
              <p:nvPr/>
            </p:nvSpPr>
            <p:spPr>
              <a:xfrm>
                <a:off x="9965549" y="4332155"/>
                <a:ext cx="541367"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i="1" smtClean="0">
                          <a:solidFill>
                            <a:srgbClr val="C00000"/>
                          </a:solidFill>
                          <a:latin typeface="Cambria Math" panose="02040503050406030204" pitchFamily="18" charset="0"/>
                        </a:rPr>
                        <m:t>𝐴</m:t>
                      </m:r>
                    </m:oMath>
                  </m:oMathPara>
                </a14:m>
                <a:endParaRPr lang="en-US" dirty="0">
                  <a:solidFill>
                    <a:srgbClr val="C00000"/>
                  </a:solidFill>
                </a:endParaRPr>
              </a:p>
            </p:txBody>
          </p:sp>
        </mc:Choice>
        <mc:Fallback xmlns="">
          <p:sp>
            <p:nvSpPr>
              <p:cNvPr id="9" name="Rectangle 8">
                <a:extLst>
                  <a:ext uri="{FF2B5EF4-FFF2-40B4-BE49-F238E27FC236}">
                    <a16:creationId xmlns:a16="http://schemas.microsoft.com/office/drawing/2014/main" id="{DACDDF03-C165-4295-81EC-DE26FAECE385}"/>
                  </a:ext>
                </a:extLst>
              </p:cNvPr>
              <p:cNvSpPr>
                <a:spLocks noRot="1" noChangeAspect="1" noMove="1" noResize="1" noEditPoints="1" noAdjustHandles="1" noChangeArrowheads="1" noChangeShapeType="1" noTextEdit="1"/>
              </p:cNvSpPr>
              <p:nvPr/>
            </p:nvSpPr>
            <p:spPr>
              <a:xfrm>
                <a:off x="9965549" y="4332155"/>
                <a:ext cx="541367" cy="584775"/>
              </a:xfrm>
              <a:prstGeom prst="rect">
                <a:avLst/>
              </a:prstGeom>
              <a:blipFill>
                <a:blip r:embed="rId5"/>
                <a:stretch>
                  <a:fillRect/>
                </a:stretch>
              </a:blipFill>
            </p:spPr>
            <p:txBody>
              <a:bodyPr/>
              <a:lstStyle/>
              <a:p>
                <a:r>
                  <a:rPr lang="en-US">
                    <a:noFill/>
                  </a:rPr>
                  <a:t> </a:t>
                </a:r>
              </a:p>
            </p:txBody>
          </p:sp>
        </mc:Fallback>
      </mc:AlternateContent>
      <p:sp>
        <p:nvSpPr>
          <p:cNvPr id="10" name="Rectangle 9">
            <a:extLst>
              <a:ext uri="{FF2B5EF4-FFF2-40B4-BE49-F238E27FC236}">
                <a16:creationId xmlns:a16="http://schemas.microsoft.com/office/drawing/2014/main" id="{165C379A-7F47-4FA7-B5B8-5F50A40DD8B3}"/>
              </a:ext>
            </a:extLst>
          </p:cNvPr>
          <p:cNvSpPr/>
          <p:nvPr/>
        </p:nvSpPr>
        <p:spPr>
          <a:xfrm>
            <a:off x="9119956" y="5241499"/>
            <a:ext cx="2067907" cy="397302"/>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CFC4EA6C-F31B-4E92-82A5-8A74CC97E1AE}"/>
                  </a:ext>
                </a:extLst>
              </p:cNvPr>
              <p:cNvSpPr/>
              <p:nvPr/>
            </p:nvSpPr>
            <p:spPr>
              <a:xfrm>
                <a:off x="9982798" y="5177136"/>
                <a:ext cx="524118"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𝑎</m:t>
                          </m:r>
                        </m:e>
                        <m:sub>
                          <m:r>
                            <a:rPr lang="en-US" sz="2400" b="0" i="1" smtClean="0">
                              <a:solidFill>
                                <a:srgbClr val="C00000"/>
                              </a:solidFill>
                              <a:latin typeface="Cambria Math" panose="02040503050406030204" pitchFamily="18" charset="0"/>
                            </a:rPr>
                            <m:t>𝑖</m:t>
                          </m:r>
                        </m:sub>
                      </m:sSub>
                    </m:oMath>
                  </m:oMathPara>
                </a14:m>
                <a:endParaRPr lang="en-US" sz="2400" dirty="0">
                  <a:solidFill>
                    <a:srgbClr val="C00000"/>
                  </a:solidFill>
                </a:endParaRPr>
              </a:p>
            </p:txBody>
          </p:sp>
        </mc:Choice>
        <mc:Fallback xmlns="">
          <p:sp>
            <p:nvSpPr>
              <p:cNvPr id="11" name="Rectangle 10">
                <a:extLst>
                  <a:ext uri="{FF2B5EF4-FFF2-40B4-BE49-F238E27FC236}">
                    <a16:creationId xmlns:a16="http://schemas.microsoft.com/office/drawing/2014/main" id="{CFC4EA6C-F31B-4E92-82A5-8A74CC97E1AE}"/>
                  </a:ext>
                </a:extLst>
              </p:cNvPr>
              <p:cNvSpPr>
                <a:spLocks noRot="1" noChangeAspect="1" noMove="1" noResize="1" noEditPoints="1" noAdjustHandles="1" noChangeArrowheads="1" noChangeShapeType="1" noTextEdit="1"/>
              </p:cNvSpPr>
              <p:nvPr/>
            </p:nvSpPr>
            <p:spPr>
              <a:xfrm>
                <a:off x="9982798" y="5177136"/>
                <a:ext cx="524118" cy="461665"/>
              </a:xfrm>
              <a:prstGeom prst="rect">
                <a:avLst/>
              </a:prstGeom>
              <a:blipFill>
                <a:blip r:embed="rId6"/>
                <a:stretch>
                  <a:fillRect b="-2632"/>
                </a:stretch>
              </a:blipFill>
            </p:spPr>
            <p:txBody>
              <a:bodyPr/>
              <a:lstStyle/>
              <a:p>
                <a:r>
                  <a:rPr lang="en-US">
                    <a:noFill/>
                  </a:rPr>
                  <a:t> </a:t>
                </a:r>
              </a:p>
            </p:txBody>
          </p:sp>
        </mc:Fallback>
      </mc:AlternateContent>
      <p:sp>
        <p:nvSpPr>
          <p:cNvPr id="12" name="Rectangle 11">
            <a:extLst>
              <a:ext uri="{FF2B5EF4-FFF2-40B4-BE49-F238E27FC236}">
                <a16:creationId xmlns:a16="http://schemas.microsoft.com/office/drawing/2014/main" id="{2E9A53BA-A033-49AA-AE1C-4030BE2CB4BA}"/>
              </a:ext>
            </a:extLst>
          </p:cNvPr>
          <p:cNvSpPr/>
          <p:nvPr/>
        </p:nvSpPr>
        <p:spPr>
          <a:xfrm>
            <a:off x="9119956" y="5250917"/>
            <a:ext cx="2067907" cy="903155"/>
          </a:xfrm>
          <a:prstGeom prst="rect">
            <a:avLst/>
          </a:prstGeom>
          <a:noFill/>
          <a:ln w="57150">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A93FE1AD-53BF-47E7-A6DC-796B73756450}"/>
                  </a:ext>
                </a:extLst>
              </p:cNvPr>
              <p:cNvSpPr/>
              <p:nvPr/>
            </p:nvSpPr>
            <p:spPr>
              <a:xfrm>
                <a:off x="9963954" y="5559893"/>
                <a:ext cx="557973"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b="0" i="1" smtClean="0">
                          <a:solidFill>
                            <a:srgbClr val="C00000"/>
                          </a:solidFill>
                          <a:latin typeface="Cambria Math" panose="02040503050406030204" pitchFamily="18" charset="0"/>
                        </a:rPr>
                        <m:t>𝐵</m:t>
                      </m:r>
                    </m:oMath>
                  </m:oMathPara>
                </a14:m>
                <a:endParaRPr lang="en-US" dirty="0">
                  <a:solidFill>
                    <a:srgbClr val="C00000"/>
                  </a:solidFill>
                </a:endParaRPr>
              </a:p>
            </p:txBody>
          </p:sp>
        </mc:Choice>
        <mc:Fallback xmlns="">
          <p:sp>
            <p:nvSpPr>
              <p:cNvPr id="13" name="Rectangle 12">
                <a:extLst>
                  <a:ext uri="{FF2B5EF4-FFF2-40B4-BE49-F238E27FC236}">
                    <a16:creationId xmlns:a16="http://schemas.microsoft.com/office/drawing/2014/main" id="{A93FE1AD-53BF-47E7-A6DC-796B73756450}"/>
                  </a:ext>
                </a:extLst>
              </p:cNvPr>
              <p:cNvSpPr>
                <a:spLocks noRot="1" noChangeAspect="1" noMove="1" noResize="1" noEditPoints="1" noAdjustHandles="1" noChangeArrowheads="1" noChangeShapeType="1" noTextEdit="1"/>
              </p:cNvSpPr>
              <p:nvPr/>
            </p:nvSpPr>
            <p:spPr>
              <a:xfrm>
                <a:off x="9963954" y="5559893"/>
                <a:ext cx="557973" cy="584775"/>
              </a:xfrm>
              <a:prstGeom prst="rect">
                <a:avLst/>
              </a:prstGeom>
              <a:blipFill>
                <a:blip r:embed="rId7"/>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22932491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rgbClr val="C00000"/>
                </a:solidFill>
              </a:rPr>
              <a:t>Template</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a:xfrm>
                <a:off x="838201" y="1825625"/>
                <a:ext cx="7426910" cy="4351338"/>
              </a:xfrm>
            </p:spPr>
            <p:txBody>
              <a:bodyPr>
                <a:normAutofit/>
              </a:bodyPr>
              <a:lstStyle/>
              <a:p>
                <a:pPr>
                  <a:buFont typeface="Wingdings" panose="05000000000000000000" pitchFamily="2" charset="2"/>
                  <a:buChar char="ü"/>
                </a:pPr>
                <a:r>
                  <a:rPr lang="en-US" dirty="0"/>
                  <a:t>  Issue #1: Compute </a:t>
                </a:r>
                <a14:m>
                  <m:oMath xmlns:m="http://schemas.openxmlformats.org/officeDocument/2006/math">
                    <m:r>
                      <a:rPr lang="en-US" i="1">
                        <a:solidFill>
                          <a:srgbClr val="C00000"/>
                        </a:solidFill>
                        <a:latin typeface="Cambria Math" panose="02040503050406030204" pitchFamily="18" charset="0"/>
                      </a:rPr>
                      <m:t>𝜆</m:t>
                    </m:r>
                    <m:r>
                      <a:rPr lang="en-US" b="0" i="1" smtClean="0">
                        <a:solidFill>
                          <a:srgbClr val="C00000"/>
                        </a:solidFill>
                        <a:latin typeface="Cambria Math" panose="02040503050406030204" pitchFamily="18" charset="0"/>
                      </a:rPr>
                      <m:t>=</m:t>
                    </m:r>
                    <m:f>
                      <m:fPr>
                        <m:ctrlPr>
                          <a:rPr lang="en-US" b="0" i="1" smtClean="0">
                            <a:solidFill>
                              <a:srgbClr val="C00000"/>
                            </a:solidFill>
                            <a:latin typeface="Cambria Math" panose="02040503050406030204" pitchFamily="18" charset="0"/>
                          </a:rPr>
                        </m:ctrlPr>
                      </m:fPr>
                      <m:num>
                        <m:sSubSup>
                          <m:sSubSupPr>
                            <m:ctrlPr>
                              <a:rPr lang="en-US" b="0" i="1" smtClean="0">
                                <a:solidFill>
                                  <a:srgbClr val="C00000"/>
                                </a:solidFill>
                                <a:latin typeface="Cambria Math" panose="02040503050406030204" pitchFamily="18" charset="0"/>
                              </a:rPr>
                            </m:ctrlPr>
                          </m:sSubSupPr>
                          <m:e>
                            <m:d>
                              <m:dPr>
                                <m:begChr m:val="‖"/>
                                <m:endChr m:val="‖"/>
                                <m:ctrlPr>
                                  <a:rPr lang="en-US" b="0" i="1" smtClean="0">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𝐴</m:t>
                                </m:r>
                                <m:r>
                                  <a:rPr lang="en-US" b="0" i="1" smtClean="0">
                                    <a:solidFill>
                                      <a:srgbClr val="C00000"/>
                                    </a:solidFill>
                                    <a:latin typeface="Cambria Math" panose="02040503050406030204" pitchFamily="18" charset="0"/>
                                  </a:rPr>
                                  <m:t>−</m:t>
                                </m:r>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𝐴</m:t>
                                    </m:r>
                                  </m:e>
                                  <m:sub>
                                    <m:r>
                                      <a:rPr lang="en-US" b="0" i="1" smtClean="0">
                                        <a:solidFill>
                                          <a:srgbClr val="C00000"/>
                                        </a:solidFill>
                                        <a:latin typeface="Cambria Math" panose="02040503050406030204" pitchFamily="18" charset="0"/>
                                      </a:rPr>
                                      <m:t>𝑘</m:t>
                                    </m:r>
                                  </m:sub>
                                </m:sSub>
                              </m:e>
                            </m:d>
                          </m:e>
                          <m:sub>
                            <m:r>
                              <a:rPr lang="en-US" b="0" i="1" smtClean="0">
                                <a:solidFill>
                                  <a:srgbClr val="C00000"/>
                                </a:solidFill>
                                <a:latin typeface="Cambria Math" panose="02040503050406030204" pitchFamily="18" charset="0"/>
                              </a:rPr>
                              <m:t>𝐹</m:t>
                            </m:r>
                          </m:sub>
                          <m:sup>
                            <m:r>
                              <a:rPr lang="en-US" b="0" i="1" smtClean="0">
                                <a:solidFill>
                                  <a:srgbClr val="C00000"/>
                                </a:solidFill>
                                <a:latin typeface="Cambria Math" panose="02040503050406030204" pitchFamily="18" charset="0"/>
                              </a:rPr>
                              <m:t>2</m:t>
                            </m:r>
                          </m:sup>
                        </m:sSubSup>
                      </m:num>
                      <m:den>
                        <m:r>
                          <a:rPr lang="en-US" b="0" i="1" smtClean="0">
                            <a:solidFill>
                              <a:srgbClr val="C00000"/>
                            </a:solidFill>
                            <a:latin typeface="Cambria Math" panose="02040503050406030204" pitchFamily="18" charset="0"/>
                          </a:rPr>
                          <m:t>𝑘</m:t>
                        </m:r>
                      </m:den>
                    </m:f>
                  </m:oMath>
                </a14:m>
                <a:endParaRPr lang="en-US" dirty="0"/>
              </a:p>
              <a:p>
                <a:pPr marL="457200" indent="-457200">
                  <a:buClr>
                    <a:schemeClr val="tx1"/>
                  </a:buClr>
                  <a:buFont typeface="Wingdings" panose="05000000000000000000" pitchFamily="2" charset="2"/>
                  <a:buChar char="v"/>
                </a:pPr>
                <a:r>
                  <a:rPr lang="en-US" dirty="0"/>
                  <a:t>Issue #2: Bound </a:t>
                </a:r>
                <a14:m>
                  <m:oMath xmlns:m="http://schemas.openxmlformats.org/officeDocument/2006/math">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𝜏</m:t>
                        </m:r>
                      </m:e>
                      <m:sub>
                        <m:r>
                          <a:rPr lang="en-US" i="1">
                            <a:solidFill>
                              <a:srgbClr val="C00000"/>
                            </a:solidFill>
                            <a:latin typeface="Cambria Math" panose="02040503050406030204" pitchFamily="18" charset="0"/>
                          </a:rPr>
                          <m:t>𝑖</m:t>
                        </m:r>
                      </m:sub>
                    </m:sSub>
                  </m:oMath>
                </a14:m>
                <a:endParaRPr lang="en-US" dirty="0">
                  <a:solidFill>
                    <a:srgbClr val="C00000"/>
                  </a:solidFill>
                </a:endParaRPr>
              </a:p>
              <a:p>
                <a:pPr marL="457200" indent="-457200">
                  <a:buClr>
                    <a:schemeClr val="tx1"/>
                  </a:buClr>
                  <a:buFont typeface="Wingdings" panose="05000000000000000000" pitchFamily="2" charset="2"/>
                  <a:buChar char="v"/>
                </a:pPr>
                <a:endParaRPr lang="en-US" dirty="0">
                  <a:solidFill>
                    <a:srgbClr val="00B0F0"/>
                  </a:solidFill>
                </a:endParaRPr>
              </a:p>
              <a:p>
                <a:pPr marL="457200" indent="-457200">
                  <a:buClr>
                    <a:schemeClr val="tx1"/>
                  </a:buClr>
                  <a:buFont typeface="Wingdings" panose="05000000000000000000" pitchFamily="2" charset="2"/>
                  <a:buChar char="v"/>
                </a:pPr>
                <a14:m>
                  <m:oMath xmlns:m="http://schemas.openxmlformats.org/officeDocument/2006/math">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𝐴</m:t>
                        </m:r>
                      </m:e>
                      <m:sub>
                        <m:r>
                          <a:rPr lang="en-US" i="1">
                            <a:solidFill>
                              <a:srgbClr val="C00000"/>
                            </a:solidFill>
                            <a:latin typeface="Cambria Math" panose="02040503050406030204" pitchFamily="18" charset="0"/>
                          </a:rPr>
                          <m:t>𝑖</m:t>
                        </m:r>
                      </m:sub>
                    </m:sSub>
                  </m:oMath>
                </a14:m>
                <a:r>
                  <a:rPr lang="en-US" dirty="0"/>
                  <a:t> be the first </a:t>
                </a:r>
                <a14:m>
                  <m:oMath xmlns:m="http://schemas.openxmlformats.org/officeDocument/2006/math">
                    <m:r>
                      <a:rPr lang="en-US" i="1">
                        <a:solidFill>
                          <a:srgbClr val="C00000"/>
                        </a:solidFill>
                        <a:latin typeface="Cambria Math" panose="02040503050406030204" pitchFamily="18" charset="0"/>
                      </a:rPr>
                      <m:t>𝑖</m:t>
                    </m:r>
                  </m:oMath>
                </a14:m>
                <a:r>
                  <a:rPr lang="en-US" dirty="0"/>
                  <a:t> rows of </a:t>
                </a:r>
                <a14:m>
                  <m:oMath xmlns:m="http://schemas.openxmlformats.org/officeDocument/2006/math">
                    <m:r>
                      <a:rPr lang="en-US" i="1">
                        <a:solidFill>
                          <a:srgbClr val="C00000"/>
                        </a:solidFill>
                        <a:latin typeface="Cambria Math" panose="02040503050406030204" pitchFamily="18" charset="0"/>
                      </a:rPr>
                      <m:t>𝐴</m:t>
                    </m:r>
                  </m:oMath>
                </a14:m>
                <a:endParaRPr lang="en-US" dirty="0"/>
              </a:p>
              <a:p>
                <a:pPr marL="457200" indent="-457200">
                  <a:buClr>
                    <a:schemeClr val="tx1"/>
                  </a:buClr>
                  <a:buFont typeface="Wingdings" panose="05000000000000000000" pitchFamily="2" charset="2"/>
                  <a:buChar char="v"/>
                </a:pPr>
                <a14:m>
                  <m:oMath xmlns:m="http://schemas.openxmlformats.org/officeDocument/2006/math">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𝜏</m:t>
                        </m:r>
                      </m:e>
                      <m:sub>
                        <m:r>
                          <a:rPr lang="en-US" i="1">
                            <a:solidFill>
                              <a:srgbClr val="C00000"/>
                            </a:solidFill>
                            <a:latin typeface="Cambria Math" panose="02040503050406030204" pitchFamily="18" charset="0"/>
                          </a:rPr>
                          <m:t>𝑖</m:t>
                        </m:r>
                      </m:sub>
                    </m:sSub>
                  </m:oMath>
                </a14:m>
                <a:r>
                  <a:rPr lang="en-US" dirty="0">
                    <a:solidFill>
                      <a:srgbClr val="C00000"/>
                    </a:solidFill>
                  </a:rPr>
                  <a:t> </a:t>
                </a:r>
                <a14:m>
                  <m:oMath xmlns:m="http://schemas.openxmlformats.org/officeDocument/2006/math">
                    <m:r>
                      <a:rPr lang="en-US" i="1">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𝑎</m:t>
                        </m:r>
                      </m:e>
                      <m:sub>
                        <m:r>
                          <a:rPr lang="en-US" i="1">
                            <a:solidFill>
                              <a:srgbClr val="C00000"/>
                            </a:solidFill>
                            <a:latin typeface="Cambria Math" panose="02040503050406030204" pitchFamily="18" charset="0"/>
                          </a:rPr>
                          <m:t>𝑖</m:t>
                        </m:r>
                      </m:sub>
                    </m:sSub>
                    <m:sSup>
                      <m:sSupPr>
                        <m:ctrlPr>
                          <a:rPr lang="en-US" i="1">
                            <a:solidFill>
                              <a:srgbClr val="C00000"/>
                            </a:solidFill>
                            <a:latin typeface="Cambria Math" panose="02040503050406030204" pitchFamily="18" charset="0"/>
                          </a:rPr>
                        </m:ctrlPr>
                      </m:sSupPr>
                      <m:e>
                        <m:d>
                          <m:dPr>
                            <m:ctrlPr>
                              <a:rPr lang="en-US" i="1">
                                <a:solidFill>
                                  <a:srgbClr val="C00000"/>
                                </a:solidFill>
                                <a:latin typeface="Cambria Math" panose="02040503050406030204" pitchFamily="18" charset="0"/>
                              </a:rPr>
                            </m:ctrlPr>
                          </m:dPr>
                          <m:e>
                            <m:sSubSup>
                              <m:sSubSupPr>
                                <m:ctrlPr>
                                  <a:rPr lang="en-US" i="1">
                                    <a:solidFill>
                                      <a:srgbClr val="C00000"/>
                                    </a:solidFill>
                                    <a:latin typeface="Cambria Math" panose="02040503050406030204" pitchFamily="18" charset="0"/>
                                  </a:rPr>
                                </m:ctrlPr>
                              </m:sSubSupPr>
                              <m:e>
                                <m:r>
                                  <a:rPr lang="en-US" i="1">
                                    <a:solidFill>
                                      <a:srgbClr val="C00000"/>
                                    </a:solidFill>
                                    <a:latin typeface="Cambria Math" panose="02040503050406030204" pitchFamily="18" charset="0"/>
                                  </a:rPr>
                                  <m:t>𝐴</m:t>
                                </m:r>
                              </m:e>
                              <m:sub>
                                <m:r>
                                  <a:rPr lang="en-US" i="1">
                                    <a:solidFill>
                                      <a:srgbClr val="C00000"/>
                                    </a:solidFill>
                                    <a:latin typeface="Cambria Math" panose="02040503050406030204" pitchFamily="18" charset="0"/>
                                  </a:rPr>
                                  <m:t>𝑖</m:t>
                                </m:r>
                              </m:sub>
                              <m:sup>
                                <m:r>
                                  <a:rPr lang="en-US" i="1">
                                    <a:solidFill>
                                      <a:srgbClr val="C00000"/>
                                    </a:solidFill>
                                    <a:latin typeface="Cambria Math" panose="02040503050406030204" pitchFamily="18" charset="0"/>
                                  </a:rPr>
                                  <m:t>⊤</m:t>
                                </m:r>
                              </m:sup>
                            </m:sSubSup>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𝐴</m:t>
                                </m:r>
                              </m:e>
                              <m:sub>
                                <m:r>
                                  <a:rPr lang="en-US" i="1">
                                    <a:solidFill>
                                      <a:srgbClr val="C00000"/>
                                    </a:solidFill>
                                    <a:latin typeface="Cambria Math" panose="02040503050406030204" pitchFamily="18" charset="0"/>
                                  </a:rPr>
                                  <m:t>𝑖</m:t>
                                </m:r>
                              </m:sub>
                            </m:sSub>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𝜆</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𝐼</m:t>
                                </m:r>
                              </m:e>
                              <m:sub>
                                <m:r>
                                  <a:rPr lang="en-US" b="0" i="1" smtClean="0">
                                    <a:solidFill>
                                      <a:srgbClr val="C00000"/>
                                    </a:solidFill>
                                    <a:latin typeface="Cambria Math" panose="02040503050406030204" pitchFamily="18" charset="0"/>
                                  </a:rPr>
                                  <m:t>𝑑</m:t>
                                </m:r>
                              </m:sub>
                            </m:sSub>
                          </m:e>
                        </m:d>
                      </m:e>
                      <m:sup>
                        <m:r>
                          <a:rPr lang="en-US" i="1">
                            <a:solidFill>
                              <a:srgbClr val="C00000"/>
                            </a:solidFill>
                            <a:latin typeface="Cambria Math" panose="02040503050406030204" pitchFamily="18" charset="0"/>
                          </a:rPr>
                          <m:t>−1</m:t>
                        </m:r>
                      </m:sup>
                    </m:sSup>
                    <m:sSubSup>
                      <m:sSubSupPr>
                        <m:ctrlPr>
                          <a:rPr lang="en-US" i="1">
                            <a:solidFill>
                              <a:srgbClr val="C00000"/>
                            </a:solidFill>
                            <a:latin typeface="Cambria Math" panose="02040503050406030204" pitchFamily="18" charset="0"/>
                          </a:rPr>
                        </m:ctrlPr>
                      </m:sSubSupPr>
                      <m:e>
                        <m:r>
                          <a:rPr lang="en-US" i="1">
                            <a:solidFill>
                              <a:srgbClr val="C00000"/>
                            </a:solidFill>
                            <a:latin typeface="Cambria Math" panose="02040503050406030204" pitchFamily="18" charset="0"/>
                          </a:rPr>
                          <m:t>𝑎</m:t>
                        </m:r>
                      </m:e>
                      <m:sub>
                        <m:r>
                          <a:rPr lang="en-US" i="1">
                            <a:solidFill>
                              <a:srgbClr val="C00000"/>
                            </a:solidFill>
                            <a:latin typeface="Cambria Math" panose="02040503050406030204" pitchFamily="18" charset="0"/>
                          </a:rPr>
                          <m:t>𝑖</m:t>
                        </m:r>
                      </m:sub>
                      <m:sup>
                        <m:r>
                          <a:rPr lang="en-US" i="1">
                            <a:solidFill>
                              <a:srgbClr val="C00000"/>
                            </a:solidFill>
                            <a:latin typeface="Cambria Math" panose="02040503050406030204" pitchFamily="18" charset="0"/>
                          </a:rPr>
                          <m:t>⊤</m:t>
                        </m:r>
                      </m:sup>
                    </m:sSubSup>
                  </m:oMath>
                </a14:m>
                <a:endParaRPr lang="en-US" dirty="0">
                  <a:solidFill>
                    <a:srgbClr val="00B0F0"/>
                  </a:solidFill>
                </a:endParaRPr>
              </a:p>
              <a:p>
                <a:pPr marL="457200" indent="-457200">
                  <a:buClr>
                    <a:schemeClr val="tx1"/>
                  </a:buClr>
                  <a:buFont typeface="Wingdings" panose="05000000000000000000" pitchFamily="2" charset="2"/>
                  <a:buChar char="v"/>
                </a:pPr>
                <a:r>
                  <a:rPr lang="en-US" dirty="0"/>
                  <a:t>Bound </a:t>
                </a:r>
                <a14:m>
                  <m:oMath xmlns:m="http://schemas.openxmlformats.org/officeDocument/2006/math">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𝜏</m:t>
                        </m:r>
                      </m:e>
                      <m:sub>
                        <m:r>
                          <a:rPr lang="en-US" i="1">
                            <a:solidFill>
                              <a:srgbClr val="C00000"/>
                            </a:solidFill>
                            <a:latin typeface="Cambria Math" panose="02040503050406030204" pitchFamily="18" charset="0"/>
                          </a:rPr>
                          <m:t>𝑖</m:t>
                        </m:r>
                      </m:sub>
                    </m:sSub>
                  </m:oMath>
                </a14:m>
                <a:endParaRPr lang="en-US" dirty="0">
                  <a:solidFill>
                    <a:srgbClr val="00B0F0"/>
                  </a:solidFill>
                </a:endParaRPr>
              </a:p>
            </p:txBody>
          </p:sp>
        </mc:Choice>
        <mc:Fallback xmlns="">
          <p:sp>
            <p:nvSpPr>
              <p:cNvPr id="3" name="Content Placeholder 2">
                <a:extLst>
                  <a:ext uri="{FF2B5EF4-FFF2-40B4-BE49-F238E27FC236}">
                    <a16:creationId xmlns:a16="http://schemas.microsoft.com/office/drawing/2014/main" id="{15255D49-9D60-44DD-910D-2EBD0529DEC9}"/>
                  </a:ext>
                </a:extLst>
              </p:cNvPr>
              <p:cNvSpPr>
                <a:spLocks noGrp="1" noRot="1" noChangeAspect="1" noMove="1" noResize="1" noEditPoints="1" noAdjustHandles="1" noChangeArrowheads="1" noChangeShapeType="1" noTextEdit="1"/>
              </p:cNvSpPr>
              <p:nvPr>
                <p:ph idx="1"/>
              </p:nvPr>
            </p:nvSpPr>
            <p:spPr>
              <a:xfrm>
                <a:off x="838201" y="1825625"/>
                <a:ext cx="7426910" cy="4351338"/>
              </a:xfrm>
              <a:blipFill>
                <a:blip r:embed="rId2"/>
                <a:stretch>
                  <a:fillRect l="-1478"/>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3D9EFEAD-AF92-446A-A800-B54C02641C0A}"/>
              </a:ext>
            </a:extLst>
          </p:cNvPr>
          <p:cNvSpPr/>
          <p:nvPr/>
        </p:nvSpPr>
        <p:spPr>
          <a:xfrm>
            <a:off x="9119956" y="1209795"/>
            <a:ext cx="2067907" cy="2219205"/>
          </a:xfrm>
          <a:prstGeom prst="rect">
            <a:avLst/>
          </a:prstGeom>
          <a:noFill/>
          <a:ln w="571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10F524FD-2A0E-41E7-853C-16A43FF84DF3}"/>
                  </a:ext>
                </a:extLst>
              </p:cNvPr>
              <p:cNvSpPr/>
              <p:nvPr/>
            </p:nvSpPr>
            <p:spPr>
              <a:xfrm>
                <a:off x="9965549" y="1607083"/>
                <a:ext cx="541367"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i="1" smtClean="0">
                          <a:solidFill>
                            <a:srgbClr val="C00000"/>
                          </a:solidFill>
                          <a:latin typeface="Cambria Math" panose="02040503050406030204" pitchFamily="18" charset="0"/>
                        </a:rPr>
                        <m:t>𝐴</m:t>
                      </m:r>
                    </m:oMath>
                  </m:oMathPara>
                </a14:m>
                <a:endParaRPr lang="en-US" dirty="0">
                  <a:solidFill>
                    <a:srgbClr val="C00000"/>
                  </a:solidFill>
                </a:endParaRPr>
              </a:p>
            </p:txBody>
          </p:sp>
        </mc:Choice>
        <mc:Fallback xmlns="">
          <p:sp>
            <p:nvSpPr>
              <p:cNvPr id="5" name="Rectangle 4">
                <a:extLst>
                  <a:ext uri="{FF2B5EF4-FFF2-40B4-BE49-F238E27FC236}">
                    <a16:creationId xmlns:a16="http://schemas.microsoft.com/office/drawing/2014/main" id="{10F524FD-2A0E-41E7-853C-16A43FF84DF3}"/>
                  </a:ext>
                </a:extLst>
              </p:cNvPr>
              <p:cNvSpPr>
                <a:spLocks noRot="1" noChangeAspect="1" noMove="1" noResize="1" noEditPoints="1" noAdjustHandles="1" noChangeArrowheads="1" noChangeShapeType="1" noTextEdit="1"/>
              </p:cNvSpPr>
              <p:nvPr/>
            </p:nvSpPr>
            <p:spPr>
              <a:xfrm>
                <a:off x="9965549" y="1607083"/>
                <a:ext cx="541367" cy="584775"/>
              </a:xfrm>
              <a:prstGeom prst="rect">
                <a:avLst/>
              </a:prstGeom>
              <a:blipFill>
                <a:blip r:embed="rId3"/>
                <a:stretch>
                  <a:fillRect/>
                </a:stretch>
              </a:blipFill>
            </p:spPr>
            <p:txBody>
              <a:bodyPr/>
              <a:lstStyle/>
              <a:p>
                <a:r>
                  <a:rPr lang="en-US">
                    <a:noFill/>
                  </a:rPr>
                  <a:t> </a:t>
                </a:r>
              </a:p>
            </p:txBody>
          </p:sp>
        </mc:Fallback>
      </mc:AlternateContent>
      <p:sp>
        <p:nvSpPr>
          <p:cNvPr id="6" name="Rectangle 5">
            <a:extLst>
              <a:ext uri="{FF2B5EF4-FFF2-40B4-BE49-F238E27FC236}">
                <a16:creationId xmlns:a16="http://schemas.microsoft.com/office/drawing/2014/main" id="{8775C550-0D2E-425C-A96A-5017D76DF04C}"/>
              </a:ext>
            </a:extLst>
          </p:cNvPr>
          <p:cNvSpPr/>
          <p:nvPr/>
        </p:nvSpPr>
        <p:spPr>
          <a:xfrm>
            <a:off x="9119956" y="2516427"/>
            <a:ext cx="2067907" cy="397302"/>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CAE90A94-69C4-4C26-9EC6-765AAFEFEF51}"/>
                  </a:ext>
                </a:extLst>
              </p:cNvPr>
              <p:cNvSpPr/>
              <p:nvPr/>
            </p:nvSpPr>
            <p:spPr>
              <a:xfrm>
                <a:off x="9982798" y="2452064"/>
                <a:ext cx="524118"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𝑎</m:t>
                          </m:r>
                        </m:e>
                        <m:sub>
                          <m:r>
                            <a:rPr lang="en-US" sz="2400" b="0" i="1" smtClean="0">
                              <a:solidFill>
                                <a:srgbClr val="C00000"/>
                              </a:solidFill>
                              <a:latin typeface="Cambria Math" panose="02040503050406030204" pitchFamily="18" charset="0"/>
                            </a:rPr>
                            <m:t>𝑖</m:t>
                          </m:r>
                        </m:sub>
                      </m:sSub>
                    </m:oMath>
                  </m:oMathPara>
                </a14:m>
                <a:endParaRPr lang="en-US" sz="2400" dirty="0">
                  <a:solidFill>
                    <a:srgbClr val="C00000"/>
                  </a:solidFill>
                </a:endParaRPr>
              </a:p>
            </p:txBody>
          </p:sp>
        </mc:Choice>
        <mc:Fallback xmlns="">
          <p:sp>
            <p:nvSpPr>
              <p:cNvPr id="7" name="Rectangle 6">
                <a:extLst>
                  <a:ext uri="{FF2B5EF4-FFF2-40B4-BE49-F238E27FC236}">
                    <a16:creationId xmlns:a16="http://schemas.microsoft.com/office/drawing/2014/main" id="{CAE90A94-69C4-4C26-9EC6-765AAFEFEF51}"/>
                  </a:ext>
                </a:extLst>
              </p:cNvPr>
              <p:cNvSpPr>
                <a:spLocks noRot="1" noChangeAspect="1" noMove="1" noResize="1" noEditPoints="1" noAdjustHandles="1" noChangeArrowheads="1" noChangeShapeType="1" noTextEdit="1"/>
              </p:cNvSpPr>
              <p:nvPr/>
            </p:nvSpPr>
            <p:spPr>
              <a:xfrm>
                <a:off x="9982798" y="2452064"/>
                <a:ext cx="524118" cy="461665"/>
              </a:xfrm>
              <a:prstGeom prst="rect">
                <a:avLst/>
              </a:prstGeom>
              <a:blipFill>
                <a:blip r:embed="rId4"/>
                <a:stretch>
                  <a:fillRect b="-2632"/>
                </a:stretch>
              </a:blipFill>
            </p:spPr>
            <p:txBody>
              <a:bodyPr/>
              <a:lstStyle/>
              <a:p>
                <a:r>
                  <a:rPr lang="en-US">
                    <a:noFill/>
                  </a:rPr>
                  <a:t> </a:t>
                </a:r>
              </a:p>
            </p:txBody>
          </p:sp>
        </mc:Fallback>
      </mc:AlternateContent>
      <p:sp>
        <p:nvSpPr>
          <p:cNvPr id="8" name="Rectangle 7">
            <a:extLst>
              <a:ext uri="{FF2B5EF4-FFF2-40B4-BE49-F238E27FC236}">
                <a16:creationId xmlns:a16="http://schemas.microsoft.com/office/drawing/2014/main" id="{43785AE2-B18E-48E0-87EE-F23CB4F776C4}"/>
              </a:ext>
            </a:extLst>
          </p:cNvPr>
          <p:cNvSpPr/>
          <p:nvPr/>
        </p:nvSpPr>
        <p:spPr>
          <a:xfrm>
            <a:off x="9119956" y="3934867"/>
            <a:ext cx="2067907" cy="2219205"/>
          </a:xfrm>
          <a:prstGeom prst="rect">
            <a:avLst/>
          </a:prstGeom>
          <a:noFill/>
          <a:ln w="571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DACDDF03-C165-4295-81EC-DE26FAECE385}"/>
                  </a:ext>
                </a:extLst>
              </p:cNvPr>
              <p:cNvSpPr/>
              <p:nvPr/>
            </p:nvSpPr>
            <p:spPr>
              <a:xfrm>
                <a:off x="9965549" y="4332155"/>
                <a:ext cx="541367"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i="1" smtClean="0">
                          <a:solidFill>
                            <a:srgbClr val="C00000"/>
                          </a:solidFill>
                          <a:latin typeface="Cambria Math" panose="02040503050406030204" pitchFamily="18" charset="0"/>
                        </a:rPr>
                        <m:t>𝐴</m:t>
                      </m:r>
                    </m:oMath>
                  </m:oMathPara>
                </a14:m>
                <a:endParaRPr lang="en-US" dirty="0">
                  <a:solidFill>
                    <a:srgbClr val="C00000"/>
                  </a:solidFill>
                </a:endParaRPr>
              </a:p>
            </p:txBody>
          </p:sp>
        </mc:Choice>
        <mc:Fallback xmlns="">
          <p:sp>
            <p:nvSpPr>
              <p:cNvPr id="9" name="Rectangle 8">
                <a:extLst>
                  <a:ext uri="{FF2B5EF4-FFF2-40B4-BE49-F238E27FC236}">
                    <a16:creationId xmlns:a16="http://schemas.microsoft.com/office/drawing/2014/main" id="{DACDDF03-C165-4295-81EC-DE26FAECE385}"/>
                  </a:ext>
                </a:extLst>
              </p:cNvPr>
              <p:cNvSpPr>
                <a:spLocks noRot="1" noChangeAspect="1" noMove="1" noResize="1" noEditPoints="1" noAdjustHandles="1" noChangeArrowheads="1" noChangeShapeType="1" noTextEdit="1"/>
              </p:cNvSpPr>
              <p:nvPr/>
            </p:nvSpPr>
            <p:spPr>
              <a:xfrm>
                <a:off x="9965549" y="4332155"/>
                <a:ext cx="541367" cy="584775"/>
              </a:xfrm>
              <a:prstGeom prst="rect">
                <a:avLst/>
              </a:prstGeom>
              <a:blipFill>
                <a:blip r:embed="rId5"/>
                <a:stretch>
                  <a:fillRect/>
                </a:stretch>
              </a:blipFill>
            </p:spPr>
            <p:txBody>
              <a:bodyPr/>
              <a:lstStyle/>
              <a:p>
                <a:r>
                  <a:rPr lang="en-US">
                    <a:noFill/>
                  </a:rPr>
                  <a:t> </a:t>
                </a:r>
              </a:p>
            </p:txBody>
          </p:sp>
        </mc:Fallback>
      </mc:AlternateContent>
      <p:sp>
        <p:nvSpPr>
          <p:cNvPr id="10" name="Rectangle 9">
            <a:extLst>
              <a:ext uri="{FF2B5EF4-FFF2-40B4-BE49-F238E27FC236}">
                <a16:creationId xmlns:a16="http://schemas.microsoft.com/office/drawing/2014/main" id="{165C379A-7F47-4FA7-B5B8-5F50A40DD8B3}"/>
              </a:ext>
            </a:extLst>
          </p:cNvPr>
          <p:cNvSpPr/>
          <p:nvPr/>
        </p:nvSpPr>
        <p:spPr>
          <a:xfrm>
            <a:off x="9119956" y="5241499"/>
            <a:ext cx="2067907" cy="397302"/>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CFC4EA6C-F31B-4E92-82A5-8A74CC97E1AE}"/>
                  </a:ext>
                </a:extLst>
              </p:cNvPr>
              <p:cNvSpPr/>
              <p:nvPr/>
            </p:nvSpPr>
            <p:spPr>
              <a:xfrm>
                <a:off x="9982798" y="5177136"/>
                <a:ext cx="524118"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𝑎</m:t>
                          </m:r>
                        </m:e>
                        <m:sub>
                          <m:r>
                            <a:rPr lang="en-US" sz="2400" b="0" i="1" smtClean="0">
                              <a:solidFill>
                                <a:srgbClr val="C00000"/>
                              </a:solidFill>
                              <a:latin typeface="Cambria Math" panose="02040503050406030204" pitchFamily="18" charset="0"/>
                            </a:rPr>
                            <m:t>𝑖</m:t>
                          </m:r>
                        </m:sub>
                      </m:sSub>
                    </m:oMath>
                  </m:oMathPara>
                </a14:m>
                <a:endParaRPr lang="en-US" sz="2400" dirty="0">
                  <a:solidFill>
                    <a:srgbClr val="C00000"/>
                  </a:solidFill>
                </a:endParaRPr>
              </a:p>
            </p:txBody>
          </p:sp>
        </mc:Choice>
        <mc:Fallback xmlns="">
          <p:sp>
            <p:nvSpPr>
              <p:cNvPr id="11" name="Rectangle 10">
                <a:extLst>
                  <a:ext uri="{FF2B5EF4-FFF2-40B4-BE49-F238E27FC236}">
                    <a16:creationId xmlns:a16="http://schemas.microsoft.com/office/drawing/2014/main" id="{CFC4EA6C-F31B-4E92-82A5-8A74CC97E1AE}"/>
                  </a:ext>
                </a:extLst>
              </p:cNvPr>
              <p:cNvSpPr>
                <a:spLocks noRot="1" noChangeAspect="1" noMove="1" noResize="1" noEditPoints="1" noAdjustHandles="1" noChangeArrowheads="1" noChangeShapeType="1" noTextEdit="1"/>
              </p:cNvSpPr>
              <p:nvPr/>
            </p:nvSpPr>
            <p:spPr>
              <a:xfrm>
                <a:off x="9982798" y="5177136"/>
                <a:ext cx="524118" cy="461665"/>
              </a:xfrm>
              <a:prstGeom prst="rect">
                <a:avLst/>
              </a:prstGeom>
              <a:blipFill>
                <a:blip r:embed="rId6"/>
                <a:stretch>
                  <a:fillRect b="-2632"/>
                </a:stretch>
              </a:blipFill>
            </p:spPr>
            <p:txBody>
              <a:bodyPr/>
              <a:lstStyle/>
              <a:p>
                <a:r>
                  <a:rPr lang="en-US">
                    <a:noFill/>
                  </a:rPr>
                  <a:t> </a:t>
                </a:r>
              </a:p>
            </p:txBody>
          </p:sp>
        </mc:Fallback>
      </mc:AlternateContent>
      <p:sp>
        <p:nvSpPr>
          <p:cNvPr id="12" name="Rectangle 11">
            <a:extLst>
              <a:ext uri="{FF2B5EF4-FFF2-40B4-BE49-F238E27FC236}">
                <a16:creationId xmlns:a16="http://schemas.microsoft.com/office/drawing/2014/main" id="{2E9A53BA-A033-49AA-AE1C-4030BE2CB4BA}"/>
              </a:ext>
            </a:extLst>
          </p:cNvPr>
          <p:cNvSpPr/>
          <p:nvPr/>
        </p:nvSpPr>
        <p:spPr>
          <a:xfrm>
            <a:off x="9119956" y="5250917"/>
            <a:ext cx="2067907" cy="903155"/>
          </a:xfrm>
          <a:prstGeom prst="rect">
            <a:avLst/>
          </a:prstGeom>
          <a:noFill/>
          <a:ln w="57150">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A93FE1AD-53BF-47E7-A6DC-796B73756450}"/>
                  </a:ext>
                </a:extLst>
              </p:cNvPr>
              <p:cNvSpPr/>
              <p:nvPr/>
            </p:nvSpPr>
            <p:spPr>
              <a:xfrm>
                <a:off x="9963954" y="5559893"/>
                <a:ext cx="557973"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b="0" i="1" smtClean="0">
                          <a:solidFill>
                            <a:srgbClr val="C00000"/>
                          </a:solidFill>
                          <a:latin typeface="Cambria Math" panose="02040503050406030204" pitchFamily="18" charset="0"/>
                        </a:rPr>
                        <m:t>𝐵</m:t>
                      </m:r>
                    </m:oMath>
                  </m:oMathPara>
                </a14:m>
                <a:endParaRPr lang="en-US" dirty="0">
                  <a:solidFill>
                    <a:srgbClr val="C00000"/>
                  </a:solidFill>
                </a:endParaRPr>
              </a:p>
            </p:txBody>
          </p:sp>
        </mc:Choice>
        <mc:Fallback xmlns="">
          <p:sp>
            <p:nvSpPr>
              <p:cNvPr id="13" name="Rectangle 12">
                <a:extLst>
                  <a:ext uri="{FF2B5EF4-FFF2-40B4-BE49-F238E27FC236}">
                    <a16:creationId xmlns:a16="http://schemas.microsoft.com/office/drawing/2014/main" id="{A93FE1AD-53BF-47E7-A6DC-796B73756450}"/>
                  </a:ext>
                </a:extLst>
              </p:cNvPr>
              <p:cNvSpPr>
                <a:spLocks noRot="1" noChangeAspect="1" noMove="1" noResize="1" noEditPoints="1" noAdjustHandles="1" noChangeArrowheads="1" noChangeShapeType="1" noTextEdit="1"/>
              </p:cNvSpPr>
              <p:nvPr/>
            </p:nvSpPr>
            <p:spPr>
              <a:xfrm>
                <a:off x="9963954" y="5559893"/>
                <a:ext cx="557973" cy="584775"/>
              </a:xfrm>
              <a:prstGeom prst="rect">
                <a:avLst/>
              </a:prstGeom>
              <a:blipFill>
                <a:blip r:embed="rId7"/>
                <a:stretch>
                  <a:fillRect/>
                </a:stretch>
              </a:blipFill>
            </p:spPr>
            <p:txBody>
              <a:bodyPr/>
              <a:lstStyle/>
              <a:p>
                <a:r>
                  <a:rPr lang="en-US">
                    <a:noFill/>
                  </a:rPr>
                  <a:t> </a:t>
                </a:r>
              </a:p>
            </p:txBody>
          </p:sp>
        </mc:Fallback>
      </mc:AlternateContent>
      <p:sp>
        <p:nvSpPr>
          <p:cNvPr id="14" name="Rectangle 13">
            <a:extLst>
              <a:ext uri="{FF2B5EF4-FFF2-40B4-BE49-F238E27FC236}">
                <a16:creationId xmlns:a16="http://schemas.microsoft.com/office/drawing/2014/main" id="{93CE645E-97B2-4181-9626-A9E15FF7ED02}"/>
              </a:ext>
            </a:extLst>
          </p:cNvPr>
          <p:cNvSpPr/>
          <p:nvPr/>
        </p:nvSpPr>
        <p:spPr>
          <a:xfrm>
            <a:off x="6323078" y="3957758"/>
            <a:ext cx="2067907" cy="2219205"/>
          </a:xfrm>
          <a:prstGeom prst="rect">
            <a:avLst/>
          </a:prstGeom>
          <a:noFill/>
          <a:ln w="571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462C3103-CA52-4F36-9D94-C2100EDF2767}"/>
                  </a:ext>
                </a:extLst>
              </p:cNvPr>
              <p:cNvSpPr/>
              <p:nvPr/>
            </p:nvSpPr>
            <p:spPr>
              <a:xfrm>
                <a:off x="7168671" y="4355046"/>
                <a:ext cx="670440"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3200" b="0" i="1" smtClean="0">
                              <a:solidFill>
                                <a:srgbClr val="C00000"/>
                              </a:solidFill>
                              <a:latin typeface="Cambria Math" panose="02040503050406030204" pitchFamily="18" charset="0"/>
                            </a:rPr>
                          </m:ctrlPr>
                        </m:sSubPr>
                        <m:e>
                          <m:r>
                            <a:rPr lang="en-US" sz="3200" i="1" smtClean="0">
                              <a:solidFill>
                                <a:srgbClr val="C00000"/>
                              </a:solidFill>
                              <a:latin typeface="Cambria Math" panose="02040503050406030204" pitchFamily="18" charset="0"/>
                            </a:rPr>
                            <m:t>𝐴</m:t>
                          </m:r>
                        </m:e>
                        <m:sub>
                          <m:r>
                            <a:rPr lang="en-US" sz="3200" b="0" i="1" smtClean="0">
                              <a:solidFill>
                                <a:srgbClr val="C00000"/>
                              </a:solidFill>
                              <a:latin typeface="Cambria Math" panose="02040503050406030204" pitchFamily="18" charset="0"/>
                            </a:rPr>
                            <m:t>𝑖</m:t>
                          </m:r>
                        </m:sub>
                      </m:sSub>
                    </m:oMath>
                  </m:oMathPara>
                </a14:m>
                <a:endParaRPr lang="en-US" dirty="0">
                  <a:solidFill>
                    <a:srgbClr val="C00000"/>
                  </a:solidFill>
                </a:endParaRPr>
              </a:p>
            </p:txBody>
          </p:sp>
        </mc:Choice>
        <mc:Fallback xmlns="">
          <p:sp>
            <p:nvSpPr>
              <p:cNvPr id="15" name="Rectangle 14">
                <a:extLst>
                  <a:ext uri="{FF2B5EF4-FFF2-40B4-BE49-F238E27FC236}">
                    <a16:creationId xmlns:a16="http://schemas.microsoft.com/office/drawing/2014/main" id="{462C3103-CA52-4F36-9D94-C2100EDF2767}"/>
                  </a:ext>
                </a:extLst>
              </p:cNvPr>
              <p:cNvSpPr>
                <a:spLocks noRot="1" noChangeAspect="1" noMove="1" noResize="1" noEditPoints="1" noAdjustHandles="1" noChangeArrowheads="1" noChangeShapeType="1" noTextEdit="1"/>
              </p:cNvSpPr>
              <p:nvPr/>
            </p:nvSpPr>
            <p:spPr>
              <a:xfrm>
                <a:off x="7168671" y="4355046"/>
                <a:ext cx="670440" cy="584775"/>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F9768119-EA82-483C-89E5-548CA07688E9}"/>
                  </a:ext>
                </a:extLst>
              </p:cNvPr>
              <p:cNvSpPr/>
              <p:nvPr/>
            </p:nvSpPr>
            <p:spPr>
              <a:xfrm>
                <a:off x="7185920" y="5200027"/>
                <a:ext cx="524118"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𝑎</m:t>
                          </m:r>
                        </m:e>
                        <m:sub>
                          <m:r>
                            <a:rPr lang="en-US" sz="2400" b="0" i="1" smtClean="0">
                              <a:solidFill>
                                <a:srgbClr val="C00000"/>
                              </a:solidFill>
                              <a:latin typeface="Cambria Math" panose="02040503050406030204" pitchFamily="18" charset="0"/>
                            </a:rPr>
                            <m:t>𝑖</m:t>
                          </m:r>
                        </m:sub>
                      </m:sSub>
                    </m:oMath>
                  </m:oMathPara>
                </a14:m>
                <a:endParaRPr lang="en-US" sz="2400" dirty="0">
                  <a:solidFill>
                    <a:srgbClr val="C00000"/>
                  </a:solidFill>
                </a:endParaRPr>
              </a:p>
            </p:txBody>
          </p:sp>
        </mc:Choice>
        <mc:Fallback xmlns="">
          <p:sp>
            <p:nvSpPr>
              <p:cNvPr id="16" name="Rectangle 15">
                <a:extLst>
                  <a:ext uri="{FF2B5EF4-FFF2-40B4-BE49-F238E27FC236}">
                    <a16:creationId xmlns:a16="http://schemas.microsoft.com/office/drawing/2014/main" id="{F9768119-EA82-483C-89E5-548CA07688E9}"/>
                  </a:ext>
                </a:extLst>
              </p:cNvPr>
              <p:cNvSpPr>
                <a:spLocks noRot="1" noChangeAspect="1" noMove="1" noResize="1" noEditPoints="1" noAdjustHandles="1" noChangeArrowheads="1" noChangeShapeType="1" noTextEdit="1"/>
              </p:cNvSpPr>
              <p:nvPr/>
            </p:nvSpPr>
            <p:spPr>
              <a:xfrm>
                <a:off x="7185920" y="5200027"/>
                <a:ext cx="524118" cy="461665"/>
              </a:xfrm>
              <a:prstGeom prst="rect">
                <a:avLst/>
              </a:prstGeom>
              <a:blipFill>
                <a:blip r:embed="rId9"/>
                <a:stretch>
                  <a:fillRect b="-2632"/>
                </a:stretch>
              </a:blipFill>
            </p:spPr>
            <p:txBody>
              <a:bodyPr/>
              <a:lstStyle/>
              <a:p>
                <a:r>
                  <a:rPr lang="en-US">
                    <a:noFill/>
                  </a:rPr>
                  <a:t> </a:t>
                </a:r>
              </a:p>
            </p:txBody>
          </p:sp>
        </mc:Fallback>
      </mc:AlternateContent>
      <p:sp>
        <p:nvSpPr>
          <p:cNvPr id="17" name="Rectangle 16">
            <a:extLst>
              <a:ext uri="{FF2B5EF4-FFF2-40B4-BE49-F238E27FC236}">
                <a16:creationId xmlns:a16="http://schemas.microsoft.com/office/drawing/2014/main" id="{757C51D6-987C-4AE3-A188-DEEFAF5DC04A}"/>
              </a:ext>
            </a:extLst>
          </p:cNvPr>
          <p:cNvSpPr/>
          <p:nvPr/>
        </p:nvSpPr>
        <p:spPr>
          <a:xfrm>
            <a:off x="6323078" y="3955561"/>
            <a:ext cx="2067907" cy="1673949"/>
          </a:xfrm>
          <a:prstGeom prst="rect">
            <a:avLst/>
          </a:prstGeom>
          <a:noFill/>
          <a:ln w="57150">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69C2665D-195E-4101-9D3E-72B873AA2DDA}"/>
              </a:ext>
            </a:extLst>
          </p:cNvPr>
          <p:cNvSpPr/>
          <p:nvPr/>
        </p:nvSpPr>
        <p:spPr>
          <a:xfrm>
            <a:off x="6323077" y="5284508"/>
            <a:ext cx="2067907" cy="397302"/>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8100303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rgbClr val="C00000"/>
                </a:solidFill>
              </a:rPr>
              <a:t>Bounding the Determinant</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a:xfrm>
                <a:off x="838200" y="1825625"/>
                <a:ext cx="10515599" cy="4351338"/>
              </a:xfrm>
            </p:spPr>
            <p:txBody>
              <a:bodyPr>
                <a:normAutofit/>
              </a:bodyPr>
              <a:lstStyle/>
              <a:p>
                <a:pPr marL="457200" indent="-457200">
                  <a:buClr>
                    <a:schemeClr val="tx1"/>
                  </a:buClr>
                  <a:buFont typeface="Wingdings" panose="05000000000000000000" pitchFamily="2" charset="2"/>
                  <a:buChar char="v"/>
                </a:pPr>
                <a14:m>
                  <m:oMath xmlns:m="http://schemas.openxmlformats.org/officeDocument/2006/math">
                    <m:func>
                      <m:funcPr>
                        <m:ctrlPr>
                          <a:rPr lang="en-US" i="1" smtClean="0">
                            <a:solidFill>
                              <a:srgbClr val="C00000"/>
                            </a:solidFill>
                            <a:latin typeface="Cambria Math" panose="02040503050406030204" pitchFamily="18" charset="0"/>
                          </a:rPr>
                        </m:ctrlPr>
                      </m:funcPr>
                      <m:fName>
                        <m:r>
                          <m:rPr>
                            <m:sty m:val="p"/>
                          </m:rPr>
                          <a:rPr lang="en-US">
                            <a:solidFill>
                              <a:srgbClr val="C00000"/>
                            </a:solidFill>
                            <a:latin typeface="Cambria Math" panose="02040503050406030204" pitchFamily="18" charset="0"/>
                          </a:rPr>
                          <m:t>det</m:t>
                        </m:r>
                      </m:fName>
                      <m:e>
                        <m:d>
                          <m:dPr>
                            <m:ctrlPr>
                              <a:rPr lang="en-US" i="1">
                                <a:solidFill>
                                  <a:srgbClr val="C00000"/>
                                </a:solidFill>
                                <a:latin typeface="Cambria Math" panose="02040503050406030204" pitchFamily="18" charset="0"/>
                              </a:rPr>
                            </m:ctrlPr>
                          </m:dPr>
                          <m:e>
                            <m:sSup>
                              <m:sSupPr>
                                <m:ctrlPr>
                                  <a:rPr lang="en-US" i="1">
                                    <a:solidFill>
                                      <a:srgbClr val="C00000"/>
                                    </a:solidFill>
                                    <a:latin typeface="Cambria Math" panose="02040503050406030204" pitchFamily="18" charset="0"/>
                                  </a:rPr>
                                </m:ctrlPr>
                              </m:sSupPr>
                              <m:e>
                                <m:r>
                                  <a:rPr lang="en-US" i="1">
                                    <a:solidFill>
                                      <a:srgbClr val="C00000"/>
                                    </a:solidFill>
                                    <a:latin typeface="Cambria Math" panose="02040503050406030204" pitchFamily="18" charset="0"/>
                                  </a:rPr>
                                  <m:t>𝐴</m:t>
                                </m:r>
                              </m:e>
                              <m:sup>
                                <m:r>
                                  <a:rPr lang="en-US" i="1">
                                    <a:solidFill>
                                      <a:srgbClr val="C00000"/>
                                    </a:solidFill>
                                    <a:latin typeface="Cambria Math" panose="02040503050406030204" pitchFamily="18" charset="0"/>
                                  </a:rPr>
                                  <m:t>⊤</m:t>
                                </m:r>
                              </m:sup>
                            </m:sSup>
                            <m:r>
                              <a:rPr lang="en-US" i="1">
                                <a:solidFill>
                                  <a:srgbClr val="C00000"/>
                                </a:solidFill>
                                <a:latin typeface="Cambria Math" panose="02040503050406030204" pitchFamily="18" charset="0"/>
                              </a:rPr>
                              <m:t>𝐴</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𝜆</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𝐼</m:t>
                                </m:r>
                              </m:e>
                              <m:sub>
                                <m:r>
                                  <a:rPr lang="en-US" b="0" i="1" smtClean="0">
                                    <a:solidFill>
                                      <a:srgbClr val="C00000"/>
                                    </a:solidFill>
                                    <a:latin typeface="Cambria Math" panose="02040503050406030204" pitchFamily="18" charset="0"/>
                                  </a:rPr>
                                  <m:t>𝑑</m:t>
                                </m:r>
                              </m:sub>
                            </m:sSub>
                          </m:e>
                        </m:d>
                      </m:e>
                    </m:func>
                    <m:r>
                      <a:rPr lang="en-US" b="0" i="1" smtClean="0">
                        <a:solidFill>
                          <a:srgbClr val="C00000"/>
                        </a:solidFill>
                        <a:latin typeface="Cambria Math" panose="02040503050406030204" pitchFamily="18" charset="0"/>
                      </a:rPr>
                      <m:t>=</m:t>
                    </m:r>
                    <m:nary>
                      <m:naryPr>
                        <m:chr m:val="∏"/>
                        <m:subHide m:val="on"/>
                        <m:supHide m:val="on"/>
                        <m:ctrlPr>
                          <a:rPr lang="en-US" b="0" i="1" smtClean="0">
                            <a:solidFill>
                              <a:srgbClr val="C00000"/>
                            </a:solidFill>
                            <a:latin typeface="Cambria Math" panose="02040503050406030204" pitchFamily="18" charset="0"/>
                          </a:rPr>
                        </m:ctrlPr>
                      </m:naryPr>
                      <m:sub/>
                      <m:sup/>
                      <m:e>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𝜎</m:t>
                            </m:r>
                          </m:e>
                          <m:sub>
                            <m:r>
                              <a:rPr lang="en-US" i="1">
                                <a:solidFill>
                                  <a:srgbClr val="C00000"/>
                                </a:solidFill>
                                <a:latin typeface="Cambria Math" panose="02040503050406030204" pitchFamily="18" charset="0"/>
                              </a:rPr>
                              <m:t>𝑖</m:t>
                            </m:r>
                          </m:sub>
                        </m:sSub>
                        <m:r>
                          <a:rPr lang="en-US" i="1">
                            <a:solidFill>
                              <a:srgbClr val="C00000"/>
                            </a:solidFill>
                            <a:latin typeface="Cambria Math" panose="02040503050406030204" pitchFamily="18" charset="0"/>
                          </a:rPr>
                          <m:t>(</m:t>
                        </m:r>
                        <m:sSup>
                          <m:sSupPr>
                            <m:ctrlPr>
                              <a:rPr lang="en-US" i="1">
                                <a:solidFill>
                                  <a:srgbClr val="C00000"/>
                                </a:solidFill>
                                <a:latin typeface="Cambria Math" panose="02040503050406030204" pitchFamily="18" charset="0"/>
                              </a:rPr>
                            </m:ctrlPr>
                          </m:sSupPr>
                          <m:e>
                            <m:r>
                              <a:rPr lang="en-US" i="1">
                                <a:solidFill>
                                  <a:srgbClr val="C00000"/>
                                </a:solidFill>
                                <a:latin typeface="Cambria Math" panose="02040503050406030204" pitchFamily="18" charset="0"/>
                              </a:rPr>
                              <m:t>𝐴</m:t>
                            </m:r>
                          </m:e>
                          <m:sup>
                            <m:r>
                              <a:rPr lang="en-US" i="1">
                                <a:solidFill>
                                  <a:srgbClr val="C00000"/>
                                </a:solidFill>
                                <a:latin typeface="Cambria Math" panose="02040503050406030204" pitchFamily="18" charset="0"/>
                              </a:rPr>
                              <m:t>⊤</m:t>
                            </m:r>
                          </m:sup>
                        </m:sSup>
                        <m:r>
                          <a:rPr lang="en-US" i="1">
                            <a:solidFill>
                              <a:srgbClr val="C00000"/>
                            </a:solidFill>
                            <a:latin typeface="Cambria Math" panose="02040503050406030204" pitchFamily="18" charset="0"/>
                          </a:rPr>
                          <m:t>𝐴</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𝜆</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𝐼</m:t>
                            </m:r>
                          </m:e>
                          <m:sub>
                            <m:r>
                              <a:rPr lang="en-US" b="0" i="1" smtClean="0">
                                <a:solidFill>
                                  <a:srgbClr val="C00000"/>
                                </a:solidFill>
                                <a:latin typeface="Cambria Math" panose="02040503050406030204" pitchFamily="18" charset="0"/>
                              </a:rPr>
                              <m:t>𝑑</m:t>
                            </m:r>
                          </m:sub>
                        </m:sSub>
                        <m:r>
                          <m:rPr>
                            <m:nor/>
                          </m:rPr>
                          <a:rPr lang="en-US" dirty="0">
                            <a:solidFill>
                              <a:srgbClr val="C00000"/>
                            </a:solidFill>
                            <a:latin typeface="Cambria Math" panose="02040503050406030204" pitchFamily="18" charset="0"/>
                          </a:rPr>
                          <m:t>)</m:t>
                        </m:r>
                      </m:e>
                    </m:nary>
                    <m:r>
                      <a:rPr lang="en-US" b="0" i="1" dirty="0" smtClean="0">
                        <a:solidFill>
                          <a:srgbClr val="C00000"/>
                        </a:solidFill>
                        <a:latin typeface="Cambria Math" panose="02040503050406030204" pitchFamily="18" charset="0"/>
                      </a:rPr>
                      <m:t>≥</m:t>
                    </m:r>
                    <m:sSup>
                      <m:sSupPr>
                        <m:ctrlPr>
                          <a:rPr lang="en-US" i="1">
                            <a:solidFill>
                              <a:srgbClr val="C00000"/>
                            </a:solidFill>
                            <a:latin typeface="Cambria Math" panose="02040503050406030204" pitchFamily="18" charset="0"/>
                          </a:rPr>
                        </m:ctrlPr>
                      </m:sSupPr>
                      <m:e>
                        <m:r>
                          <a:rPr lang="en-US" i="1">
                            <a:solidFill>
                              <a:srgbClr val="C00000"/>
                            </a:solidFill>
                            <a:latin typeface="Cambria Math" panose="02040503050406030204" pitchFamily="18" charset="0"/>
                          </a:rPr>
                          <m:t>𝜆</m:t>
                        </m:r>
                      </m:e>
                      <m:sup>
                        <m:r>
                          <a:rPr lang="en-US" b="0" i="1" smtClean="0">
                            <a:solidFill>
                              <a:srgbClr val="C00000"/>
                            </a:solidFill>
                            <a:latin typeface="Cambria Math" panose="02040503050406030204" pitchFamily="18" charset="0"/>
                          </a:rPr>
                          <m:t>𝑑</m:t>
                        </m:r>
                      </m:sup>
                    </m:sSup>
                    <m:r>
                      <m:rPr>
                        <m:nor/>
                      </m:rPr>
                      <a:rPr lang="en-US" dirty="0">
                        <a:solidFill>
                          <a:srgbClr val="C00000"/>
                        </a:solidFill>
                      </a:rPr>
                      <m:t> </m:t>
                    </m:r>
                    <m:sSup>
                      <m:sSupPr>
                        <m:ctrlPr>
                          <a:rPr lang="en-US" i="1">
                            <a:solidFill>
                              <a:srgbClr val="C00000"/>
                            </a:solidFill>
                            <a:latin typeface="Cambria Math" panose="02040503050406030204" pitchFamily="18" charset="0"/>
                          </a:rPr>
                        </m:ctrlPr>
                      </m:sSupPr>
                      <m:e>
                        <m:r>
                          <a:rPr lang="en-US" i="1">
                            <a:solidFill>
                              <a:srgbClr val="C00000"/>
                            </a:solidFill>
                            <a:latin typeface="Cambria Math" panose="02040503050406030204" pitchFamily="18" charset="0"/>
                          </a:rPr>
                          <m:t>𝑒</m:t>
                        </m:r>
                      </m:e>
                      <m:sup>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𝜏</m:t>
                            </m:r>
                          </m:e>
                          <m:sub>
                            <m:r>
                              <a:rPr lang="en-US" i="1">
                                <a:solidFill>
                                  <a:srgbClr val="C00000"/>
                                </a:solidFill>
                                <a:latin typeface="Cambria Math" panose="02040503050406030204" pitchFamily="18" charset="0"/>
                              </a:rPr>
                              <m:t>𝑖</m:t>
                            </m:r>
                          </m:sub>
                        </m:sSub>
                        <m:r>
                          <a:rPr lang="en-US" i="1">
                            <a:solidFill>
                              <a:srgbClr val="C00000"/>
                            </a:solidFill>
                            <a:latin typeface="Cambria Math" panose="02040503050406030204" pitchFamily="18" charset="0"/>
                          </a:rPr>
                          <m:t>/2</m:t>
                        </m:r>
                      </m:sup>
                    </m:sSup>
                  </m:oMath>
                </a14:m>
                <a:r>
                  <a:rPr lang="en-US" b="0" dirty="0">
                    <a:solidFill>
                      <a:srgbClr val="C00000"/>
                    </a:solidFill>
                    <a:latin typeface="Cambria Math" panose="02040503050406030204" pitchFamily="18" charset="0"/>
                  </a:rPr>
                  <a:t> </a:t>
                </a:r>
                <a:r>
                  <a:rPr lang="en-US" dirty="0">
                    <a:solidFill>
                      <a:srgbClr val="00B0F0"/>
                    </a:solidFill>
                  </a:rPr>
                  <a:t>[CMP16]</a:t>
                </a:r>
                <a:endParaRPr lang="en-US" b="0" dirty="0">
                  <a:solidFill>
                    <a:srgbClr val="C00000"/>
                  </a:solidFill>
                  <a:latin typeface="Cambria Math" panose="02040503050406030204" pitchFamily="18" charset="0"/>
                </a:endParaRPr>
              </a:p>
              <a:p>
                <a:pPr marL="457200" indent="-457200">
                  <a:buClr>
                    <a:schemeClr val="tx1"/>
                  </a:buClr>
                  <a:buFont typeface="Wingdings" panose="05000000000000000000" pitchFamily="2" charset="2"/>
                  <a:buChar char="v"/>
                </a:pPr>
                <a:r>
                  <a:rPr lang="en-US" b="0" dirty="0"/>
                  <a:t>Small singular values:</a:t>
                </a:r>
                <a:r>
                  <a:rPr lang="en-US" b="0" dirty="0">
                    <a:solidFill>
                      <a:srgbClr val="C00000"/>
                    </a:solidFill>
                  </a:rPr>
                  <a:t> </a:t>
                </a:r>
                <a14:m>
                  <m:oMath xmlns:m="http://schemas.openxmlformats.org/officeDocument/2006/math">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𝜎</m:t>
                        </m:r>
                      </m:e>
                      <m:sub>
                        <m:r>
                          <a:rPr lang="en-US" b="0" i="1" smtClean="0">
                            <a:solidFill>
                              <a:srgbClr val="C00000"/>
                            </a:solidFill>
                            <a:latin typeface="Cambria Math" panose="02040503050406030204" pitchFamily="18" charset="0"/>
                          </a:rPr>
                          <m:t>𝑘</m:t>
                        </m:r>
                        <m:r>
                          <a:rPr lang="en-US" b="0" i="1" smtClean="0">
                            <a:solidFill>
                              <a:srgbClr val="C00000"/>
                            </a:solidFill>
                            <a:latin typeface="Cambria Math" panose="02040503050406030204" pitchFamily="18" charset="0"/>
                          </a:rPr>
                          <m:t>+1</m:t>
                        </m:r>
                      </m:sub>
                    </m:sSub>
                    <m:r>
                      <a:rPr lang="en-US" b="0" i="1" smtClean="0">
                        <a:solidFill>
                          <a:srgbClr val="C00000"/>
                        </a:solidFill>
                        <a:latin typeface="Cambria Math" panose="02040503050406030204" pitchFamily="18" charset="0"/>
                      </a:rPr>
                      <m:t>+ …+</m:t>
                    </m:r>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𝜎</m:t>
                        </m:r>
                      </m:e>
                      <m:sub>
                        <m:r>
                          <a:rPr lang="en-US" b="0" i="1" smtClean="0">
                            <a:solidFill>
                              <a:srgbClr val="C00000"/>
                            </a:solidFill>
                            <a:latin typeface="Cambria Math" panose="02040503050406030204" pitchFamily="18" charset="0"/>
                          </a:rPr>
                          <m:t>𝑑</m:t>
                        </m:r>
                      </m:sub>
                    </m:sSub>
                    <m:r>
                      <a:rPr lang="en-US" b="0" i="1" smtClean="0">
                        <a:solidFill>
                          <a:srgbClr val="C00000"/>
                        </a:solidFill>
                        <a:latin typeface="Cambria Math" panose="02040503050406030204" pitchFamily="18" charset="0"/>
                      </a:rPr>
                      <m:t>=</m:t>
                    </m:r>
                    <m:sSubSup>
                      <m:sSubSupPr>
                        <m:ctrlPr>
                          <a:rPr lang="en-US" b="0" i="1" smtClean="0">
                            <a:solidFill>
                              <a:srgbClr val="C00000"/>
                            </a:solidFill>
                            <a:latin typeface="Cambria Math" panose="02040503050406030204" pitchFamily="18" charset="0"/>
                          </a:rPr>
                        </m:ctrlPr>
                      </m:sSubSupPr>
                      <m:e>
                        <m:d>
                          <m:dPr>
                            <m:begChr m:val="‖"/>
                            <m:endChr m:val="‖"/>
                            <m:ctrlPr>
                              <a:rPr lang="en-US" b="0" i="1" smtClean="0">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𝐴</m:t>
                            </m:r>
                            <m:r>
                              <a:rPr lang="en-US" b="0" i="1" smtClean="0">
                                <a:solidFill>
                                  <a:srgbClr val="C00000"/>
                                </a:solidFill>
                                <a:latin typeface="Cambria Math" panose="02040503050406030204" pitchFamily="18" charset="0"/>
                              </a:rPr>
                              <m:t>−</m:t>
                            </m:r>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𝐴</m:t>
                                </m:r>
                              </m:e>
                              <m:sub>
                                <m:r>
                                  <a:rPr lang="en-US" b="0" i="1" smtClean="0">
                                    <a:solidFill>
                                      <a:srgbClr val="C00000"/>
                                    </a:solidFill>
                                    <a:latin typeface="Cambria Math" panose="02040503050406030204" pitchFamily="18" charset="0"/>
                                  </a:rPr>
                                  <m:t>𝑘</m:t>
                                </m:r>
                              </m:sub>
                            </m:sSub>
                          </m:e>
                        </m:d>
                      </m:e>
                      <m:sub>
                        <m:r>
                          <a:rPr lang="en-US" b="0" i="1" smtClean="0">
                            <a:solidFill>
                              <a:srgbClr val="C00000"/>
                            </a:solidFill>
                            <a:latin typeface="Cambria Math" panose="02040503050406030204" pitchFamily="18" charset="0"/>
                          </a:rPr>
                          <m:t>𝐹</m:t>
                        </m:r>
                      </m:sub>
                      <m:sup>
                        <m:r>
                          <a:rPr lang="en-US" b="0" i="1" smtClean="0">
                            <a:solidFill>
                              <a:srgbClr val="C00000"/>
                            </a:solidFill>
                            <a:latin typeface="Cambria Math" panose="02040503050406030204" pitchFamily="18" charset="0"/>
                          </a:rPr>
                          <m:t>2</m:t>
                        </m:r>
                      </m:sup>
                    </m:sSubSup>
                    <m:r>
                      <a:rPr lang="en-US" b="0"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𝜆</m:t>
                    </m:r>
                    <m:r>
                      <a:rPr lang="en-US" b="0"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𝑑</m:t>
                    </m:r>
                    <m:r>
                      <a:rPr lang="en-US" b="0"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𝑘</m:t>
                    </m:r>
                    <m:r>
                      <a:rPr lang="en-US" b="0" i="1" smtClean="0">
                        <a:solidFill>
                          <a:srgbClr val="C00000"/>
                        </a:solidFill>
                        <a:latin typeface="Cambria Math" panose="02040503050406030204" pitchFamily="18" charset="0"/>
                      </a:rPr>
                      <m:t>)</m:t>
                    </m:r>
                  </m:oMath>
                </a14:m>
                <a:endParaRPr lang="en-US" dirty="0"/>
              </a:p>
              <a:p>
                <a:pPr marL="457200" indent="-457200">
                  <a:buClr>
                    <a:schemeClr val="tx1"/>
                  </a:buClr>
                  <a:buFont typeface="Wingdings" panose="05000000000000000000" pitchFamily="2" charset="2"/>
                  <a:buChar char="v"/>
                </a:pPr>
                <a:r>
                  <a:rPr lang="en-US" dirty="0"/>
                  <a:t>By AM-GM,</a:t>
                </a:r>
              </a:p>
              <a:p>
                <a:pPr marL="457200" indent="-457200">
                  <a:buClr>
                    <a:schemeClr val="tx1"/>
                  </a:buClr>
                  <a:buFont typeface="Wingdings" panose="05000000000000000000" pitchFamily="2" charset="2"/>
                  <a:buChar char="v"/>
                </a:pPr>
                <a:endParaRPr lang="en-US" dirty="0"/>
              </a:p>
              <a:p>
                <a:pPr marL="457200" indent="-457200">
                  <a:buClr>
                    <a:schemeClr val="tx1"/>
                  </a:buClr>
                  <a:buFont typeface="Wingdings" panose="05000000000000000000" pitchFamily="2" charset="2"/>
                  <a:buChar char="v"/>
                </a:pPr>
                <a:endParaRPr lang="en-US" dirty="0"/>
              </a:p>
              <a:p>
                <a:pPr marL="457200" indent="-457200">
                  <a:buClr>
                    <a:schemeClr val="tx1"/>
                  </a:buClr>
                  <a:buFont typeface="Wingdings" panose="05000000000000000000" pitchFamily="2" charset="2"/>
                  <a:buChar char="v"/>
                </a:pPr>
                <a:endParaRPr lang="en-US" dirty="0"/>
              </a:p>
              <a:p>
                <a:pPr marL="457200" indent="-457200">
                  <a:buClr>
                    <a:schemeClr val="tx1"/>
                  </a:buClr>
                  <a:buFont typeface="Wingdings" panose="05000000000000000000" pitchFamily="2" charset="2"/>
                  <a:buChar char="v"/>
                </a:pPr>
                <a:r>
                  <a:rPr lang="en-US" dirty="0"/>
                  <a:t>Large singular values: </a:t>
                </a:r>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𝜎</m:t>
                        </m:r>
                      </m:e>
                      <m:sub>
                        <m:r>
                          <a:rPr lang="en-US" b="0" i="1" smtClean="0">
                            <a:solidFill>
                              <a:srgbClr val="C00000"/>
                            </a:solidFill>
                            <a:latin typeface="Cambria Math" panose="02040503050406030204" pitchFamily="18" charset="0"/>
                          </a:rPr>
                          <m:t>𝑖</m:t>
                        </m:r>
                      </m:sub>
                    </m:sSub>
                    <m:r>
                      <a:rPr lang="en-US" b="0" i="1" smtClean="0">
                        <a:solidFill>
                          <a:srgbClr val="C00000"/>
                        </a:solidFill>
                        <a:latin typeface="Cambria Math" panose="02040503050406030204" pitchFamily="18" charset="0"/>
                      </a:rPr>
                      <m:t>≤</m:t>
                    </m:r>
                    <m:sSubSup>
                      <m:sSubSupPr>
                        <m:ctrlPr>
                          <a:rPr lang="en-US" b="0" i="1" smtClean="0">
                            <a:solidFill>
                              <a:srgbClr val="C00000"/>
                            </a:solidFill>
                            <a:latin typeface="Cambria Math" panose="02040503050406030204" pitchFamily="18" charset="0"/>
                          </a:rPr>
                        </m:ctrlPr>
                      </m:sSubSupPr>
                      <m:e>
                        <m:d>
                          <m:dPr>
                            <m:begChr m:val="‖"/>
                            <m:endChr m:val="‖"/>
                            <m:ctrlPr>
                              <a:rPr lang="en-US" b="0" i="1" smtClean="0">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𝐴</m:t>
                            </m:r>
                          </m:e>
                        </m:d>
                      </m:e>
                      <m:sub>
                        <m:r>
                          <a:rPr lang="en-US" b="0" i="1" smtClean="0">
                            <a:solidFill>
                              <a:srgbClr val="C00000"/>
                            </a:solidFill>
                            <a:latin typeface="Cambria Math" panose="02040503050406030204" pitchFamily="18" charset="0"/>
                          </a:rPr>
                          <m:t>2</m:t>
                        </m:r>
                      </m:sub>
                      <m:sup>
                        <m:r>
                          <a:rPr lang="en-US" b="0" i="1" smtClean="0">
                            <a:solidFill>
                              <a:srgbClr val="C00000"/>
                            </a:solidFill>
                            <a:latin typeface="Cambria Math" panose="02040503050406030204" pitchFamily="18" charset="0"/>
                          </a:rPr>
                          <m:t>2</m:t>
                        </m:r>
                      </m:sup>
                    </m:sSubSup>
                    <m:r>
                      <a:rPr lang="en-US" b="0"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𝜆</m:t>
                    </m:r>
                  </m:oMath>
                </a14:m>
                <a:r>
                  <a:rPr lang="en-US" dirty="0"/>
                  <a:t> for </a:t>
                </a:r>
                <a14:m>
                  <m:oMath xmlns:m="http://schemas.openxmlformats.org/officeDocument/2006/math">
                    <m:r>
                      <a:rPr lang="en-US" b="0" i="0" smtClean="0">
                        <a:solidFill>
                          <a:srgbClr val="C00000"/>
                        </a:solidFill>
                        <a:latin typeface="Cambria Math" panose="02040503050406030204" pitchFamily="18" charset="0"/>
                      </a:rPr>
                      <m:t>1</m:t>
                    </m:r>
                    <m:r>
                      <a:rPr lang="en-US" b="0"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𝑖</m:t>
                    </m:r>
                    <m:r>
                      <a:rPr lang="en-US" b="0"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𝑘</m:t>
                    </m:r>
                  </m:oMath>
                </a14:m>
                <a:endParaRPr lang="en-US" dirty="0"/>
              </a:p>
            </p:txBody>
          </p:sp>
        </mc:Choice>
        <mc:Fallback xmlns="">
          <p:sp>
            <p:nvSpPr>
              <p:cNvPr id="3" name="Content Placeholder 2">
                <a:extLst>
                  <a:ext uri="{FF2B5EF4-FFF2-40B4-BE49-F238E27FC236}">
                    <a16:creationId xmlns:a16="http://schemas.microsoft.com/office/drawing/2014/main" id="{15255D49-9D60-44DD-910D-2EBD0529DEC9}"/>
                  </a:ext>
                </a:extLst>
              </p:cNvPr>
              <p:cNvSpPr>
                <a:spLocks noGrp="1" noRot="1" noChangeAspect="1" noMove="1" noResize="1" noEditPoints="1" noAdjustHandles="1" noChangeArrowheads="1" noChangeShapeType="1" noTextEdit="1"/>
              </p:cNvSpPr>
              <p:nvPr>
                <p:ph idx="1"/>
              </p:nvPr>
            </p:nvSpPr>
            <p:spPr>
              <a:xfrm>
                <a:off x="838200" y="1825625"/>
                <a:ext cx="10515599" cy="4351338"/>
              </a:xfrm>
              <a:blipFill>
                <a:blip r:embed="rId2"/>
                <a:stretch>
                  <a:fillRect l="-1044" t="-19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8F86F443-C35C-4C45-BA73-5897B8F53562}"/>
                  </a:ext>
                </a:extLst>
              </p:cNvPr>
              <p:cNvSpPr/>
              <p:nvPr/>
            </p:nvSpPr>
            <p:spPr>
              <a:xfrm>
                <a:off x="2995345" y="3338911"/>
                <a:ext cx="6333606" cy="131882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nary>
                        <m:naryPr>
                          <m:chr m:val="∏"/>
                          <m:ctrlPr>
                            <a:rPr lang="en-US" sz="2800" i="1" smtClean="0">
                              <a:solidFill>
                                <a:srgbClr val="C00000"/>
                              </a:solidFill>
                              <a:latin typeface="Cambria Math" panose="02040503050406030204" pitchFamily="18" charset="0"/>
                            </a:rPr>
                          </m:ctrlPr>
                        </m:naryPr>
                        <m:sub>
                          <m:r>
                            <m:rPr>
                              <m:brk m:alnAt="23"/>
                            </m:rPr>
                            <a:rPr lang="en-US" sz="2800" i="1">
                              <a:solidFill>
                                <a:srgbClr val="C00000"/>
                              </a:solidFill>
                              <a:latin typeface="Cambria Math" panose="02040503050406030204" pitchFamily="18" charset="0"/>
                            </a:rPr>
                            <m:t>𝑖</m:t>
                          </m:r>
                          <m:r>
                            <a:rPr lang="en-US" sz="2800" i="1">
                              <a:solidFill>
                                <a:srgbClr val="C00000"/>
                              </a:solidFill>
                              <a:latin typeface="Cambria Math" panose="02040503050406030204" pitchFamily="18" charset="0"/>
                            </a:rPr>
                            <m:t>=</m:t>
                          </m:r>
                          <m:r>
                            <a:rPr lang="en-US" sz="2800" i="1">
                              <a:solidFill>
                                <a:srgbClr val="C00000"/>
                              </a:solidFill>
                              <a:latin typeface="Cambria Math" panose="02040503050406030204" pitchFamily="18" charset="0"/>
                            </a:rPr>
                            <m:t>𝑘</m:t>
                          </m:r>
                          <m:r>
                            <a:rPr lang="en-US" sz="2800" i="1">
                              <a:solidFill>
                                <a:srgbClr val="C00000"/>
                              </a:solidFill>
                              <a:latin typeface="Cambria Math" panose="02040503050406030204" pitchFamily="18" charset="0"/>
                            </a:rPr>
                            <m:t>+1</m:t>
                          </m:r>
                        </m:sub>
                        <m:sup>
                          <m:r>
                            <a:rPr lang="en-US" sz="2800" i="1">
                              <a:solidFill>
                                <a:srgbClr val="C00000"/>
                              </a:solidFill>
                              <a:latin typeface="Cambria Math" panose="02040503050406030204" pitchFamily="18" charset="0"/>
                            </a:rPr>
                            <m:t>𝑖</m:t>
                          </m:r>
                          <m:r>
                            <a:rPr lang="en-US" sz="2800" i="1">
                              <a:solidFill>
                                <a:srgbClr val="C00000"/>
                              </a:solidFill>
                              <a:latin typeface="Cambria Math" panose="02040503050406030204" pitchFamily="18" charset="0"/>
                            </a:rPr>
                            <m:t>=</m:t>
                          </m:r>
                          <m:r>
                            <a:rPr lang="en-US" sz="2800" b="0" i="1" smtClean="0">
                              <a:solidFill>
                                <a:srgbClr val="C00000"/>
                              </a:solidFill>
                              <a:latin typeface="Cambria Math" panose="02040503050406030204" pitchFamily="18" charset="0"/>
                            </a:rPr>
                            <m:t>𝑑</m:t>
                          </m:r>
                        </m:sup>
                        <m:e>
                          <m:sSub>
                            <m:sSubPr>
                              <m:ctrlPr>
                                <a:rPr lang="en-US" sz="2800" b="0" i="1" smtClean="0">
                                  <a:solidFill>
                                    <a:srgbClr val="C00000"/>
                                  </a:solidFill>
                                  <a:latin typeface="Cambria Math" panose="02040503050406030204" pitchFamily="18" charset="0"/>
                                </a:rPr>
                              </m:ctrlPr>
                            </m:sSubPr>
                            <m:e>
                              <m:r>
                                <a:rPr lang="en-US" sz="2800" b="0" i="1" smtClean="0">
                                  <a:solidFill>
                                    <a:srgbClr val="C00000"/>
                                  </a:solidFill>
                                  <a:latin typeface="Cambria Math" panose="02040503050406030204" pitchFamily="18" charset="0"/>
                                </a:rPr>
                                <m:t>𝜎</m:t>
                              </m:r>
                            </m:e>
                            <m:sub>
                              <m:r>
                                <a:rPr lang="en-US" sz="2800" b="0" i="1" smtClean="0">
                                  <a:solidFill>
                                    <a:srgbClr val="C00000"/>
                                  </a:solidFill>
                                  <a:latin typeface="Cambria Math" panose="02040503050406030204" pitchFamily="18" charset="0"/>
                                </a:rPr>
                                <m:t>𝑖</m:t>
                              </m:r>
                            </m:sub>
                          </m:sSub>
                        </m:e>
                      </m:nary>
                      <m:r>
                        <a:rPr lang="en-US" sz="2800" b="0" i="1" smtClean="0">
                          <a:solidFill>
                            <a:srgbClr val="C00000"/>
                          </a:solidFill>
                          <a:latin typeface="Cambria Math" panose="02040503050406030204" pitchFamily="18" charset="0"/>
                        </a:rPr>
                        <m:t>≤</m:t>
                      </m:r>
                      <m:sSup>
                        <m:sSupPr>
                          <m:ctrlPr>
                            <a:rPr lang="en-US" sz="2800" b="0" i="1" smtClean="0">
                              <a:solidFill>
                                <a:srgbClr val="C00000"/>
                              </a:solidFill>
                              <a:latin typeface="Cambria Math" panose="02040503050406030204" pitchFamily="18" charset="0"/>
                            </a:rPr>
                          </m:ctrlPr>
                        </m:sSupPr>
                        <m:e>
                          <m:d>
                            <m:dPr>
                              <m:ctrlPr>
                                <a:rPr lang="en-US" sz="2800" b="0" i="1" smtClean="0">
                                  <a:solidFill>
                                    <a:srgbClr val="C00000"/>
                                  </a:solidFill>
                                  <a:latin typeface="Cambria Math" panose="02040503050406030204" pitchFamily="18" charset="0"/>
                                </a:rPr>
                              </m:ctrlPr>
                            </m:dPr>
                            <m:e>
                              <m:f>
                                <m:fPr>
                                  <m:ctrlPr>
                                    <a:rPr lang="en-US" sz="2800" b="0" i="1" smtClean="0">
                                      <a:solidFill>
                                        <a:srgbClr val="C00000"/>
                                      </a:solidFill>
                                      <a:latin typeface="Cambria Math" panose="02040503050406030204" pitchFamily="18" charset="0"/>
                                    </a:rPr>
                                  </m:ctrlPr>
                                </m:fPr>
                                <m:num>
                                  <m:sSubSup>
                                    <m:sSubSupPr>
                                      <m:ctrlPr>
                                        <a:rPr lang="en-US" sz="2800" i="1">
                                          <a:solidFill>
                                            <a:srgbClr val="C00000"/>
                                          </a:solidFill>
                                          <a:latin typeface="Cambria Math" panose="02040503050406030204" pitchFamily="18" charset="0"/>
                                        </a:rPr>
                                      </m:ctrlPr>
                                    </m:sSubSupPr>
                                    <m:e>
                                      <m:d>
                                        <m:dPr>
                                          <m:begChr m:val="‖"/>
                                          <m:endChr m:val="‖"/>
                                          <m:ctrlPr>
                                            <a:rPr lang="en-US" sz="2800" i="1">
                                              <a:solidFill>
                                                <a:srgbClr val="C00000"/>
                                              </a:solidFill>
                                              <a:latin typeface="Cambria Math" panose="02040503050406030204" pitchFamily="18" charset="0"/>
                                            </a:rPr>
                                          </m:ctrlPr>
                                        </m:dPr>
                                        <m:e>
                                          <m:r>
                                            <a:rPr lang="en-US" sz="2800" i="1">
                                              <a:solidFill>
                                                <a:srgbClr val="C00000"/>
                                              </a:solidFill>
                                              <a:latin typeface="Cambria Math" panose="02040503050406030204" pitchFamily="18" charset="0"/>
                                            </a:rPr>
                                            <m:t>𝐴</m:t>
                                          </m:r>
                                          <m:r>
                                            <a:rPr lang="en-US" sz="2800" i="1">
                                              <a:solidFill>
                                                <a:srgbClr val="C00000"/>
                                              </a:solidFill>
                                              <a:latin typeface="Cambria Math" panose="02040503050406030204" pitchFamily="18" charset="0"/>
                                            </a:rPr>
                                            <m:t>−</m:t>
                                          </m:r>
                                          <m:sSub>
                                            <m:sSubPr>
                                              <m:ctrlPr>
                                                <a:rPr lang="en-US" sz="2800" i="1">
                                                  <a:solidFill>
                                                    <a:srgbClr val="C00000"/>
                                                  </a:solidFill>
                                                  <a:latin typeface="Cambria Math" panose="02040503050406030204" pitchFamily="18" charset="0"/>
                                                </a:rPr>
                                              </m:ctrlPr>
                                            </m:sSubPr>
                                            <m:e>
                                              <m:r>
                                                <a:rPr lang="en-US" sz="2800" i="1">
                                                  <a:solidFill>
                                                    <a:srgbClr val="C00000"/>
                                                  </a:solidFill>
                                                  <a:latin typeface="Cambria Math" panose="02040503050406030204" pitchFamily="18" charset="0"/>
                                                </a:rPr>
                                                <m:t>𝐴</m:t>
                                              </m:r>
                                            </m:e>
                                            <m:sub>
                                              <m:r>
                                                <a:rPr lang="en-US" sz="2800" i="1">
                                                  <a:solidFill>
                                                    <a:srgbClr val="C00000"/>
                                                  </a:solidFill>
                                                  <a:latin typeface="Cambria Math" panose="02040503050406030204" pitchFamily="18" charset="0"/>
                                                </a:rPr>
                                                <m:t>𝑘</m:t>
                                              </m:r>
                                            </m:sub>
                                          </m:sSub>
                                        </m:e>
                                      </m:d>
                                    </m:e>
                                    <m:sub>
                                      <m:r>
                                        <a:rPr lang="en-US" sz="2800" i="1">
                                          <a:solidFill>
                                            <a:srgbClr val="C00000"/>
                                          </a:solidFill>
                                          <a:latin typeface="Cambria Math" panose="02040503050406030204" pitchFamily="18" charset="0"/>
                                        </a:rPr>
                                        <m:t>𝐹</m:t>
                                      </m:r>
                                    </m:sub>
                                    <m:sup>
                                      <m:r>
                                        <a:rPr lang="en-US" sz="2800" i="1">
                                          <a:solidFill>
                                            <a:srgbClr val="C00000"/>
                                          </a:solidFill>
                                          <a:latin typeface="Cambria Math" panose="02040503050406030204" pitchFamily="18" charset="0"/>
                                        </a:rPr>
                                        <m:t>2</m:t>
                                      </m:r>
                                    </m:sup>
                                  </m:sSubSup>
                                  <m:r>
                                    <a:rPr lang="en-US" sz="2800" i="1">
                                      <a:solidFill>
                                        <a:srgbClr val="C00000"/>
                                      </a:solidFill>
                                      <a:latin typeface="Cambria Math" panose="02040503050406030204" pitchFamily="18" charset="0"/>
                                    </a:rPr>
                                    <m:t>+</m:t>
                                  </m:r>
                                  <m:r>
                                    <a:rPr lang="en-US" sz="2800" i="1">
                                      <a:solidFill>
                                        <a:srgbClr val="C00000"/>
                                      </a:solidFill>
                                      <a:latin typeface="Cambria Math" panose="02040503050406030204" pitchFamily="18" charset="0"/>
                                    </a:rPr>
                                    <m:t>𝜆</m:t>
                                  </m:r>
                                  <m:d>
                                    <m:dPr>
                                      <m:ctrlPr>
                                        <a:rPr lang="en-US" sz="2800" i="1">
                                          <a:solidFill>
                                            <a:srgbClr val="C00000"/>
                                          </a:solidFill>
                                          <a:latin typeface="Cambria Math" panose="02040503050406030204" pitchFamily="18" charset="0"/>
                                        </a:rPr>
                                      </m:ctrlPr>
                                    </m:dPr>
                                    <m:e>
                                      <m:r>
                                        <a:rPr lang="en-US" sz="2800" b="0" i="1" smtClean="0">
                                          <a:solidFill>
                                            <a:srgbClr val="C00000"/>
                                          </a:solidFill>
                                          <a:latin typeface="Cambria Math" panose="02040503050406030204" pitchFamily="18" charset="0"/>
                                        </a:rPr>
                                        <m:t>𝑑</m:t>
                                      </m:r>
                                      <m:r>
                                        <a:rPr lang="en-US" sz="2800" i="1">
                                          <a:solidFill>
                                            <a:srgbClr val="C00000"/>
                                          </a:solidFill>
                                          <a:latin typeface="Cambria Math" panose="02040503050406030204" pitchFamily="18" charset="0"/>
                                        </a:rPr>
                                        <m:t>−</m:t>
                                      </m:r>
                                      <m:r>
                                        <a:rPr lang="en-US" sz="2800" i="1">
                                          <a:solidFill>
                                            <a:srgbClr val="C00000"/>
                                          </a:solidFill>
                                          <a:latin typeface="Cambria Math" panose="02040503050406030204" pitchFamily="18" charset="0"/>
                                        </a:rPr>
                                        <m:t>𝑘</m:t>
                                      </m:r>
                                    </m:e>
                                  </m:d>
                                  <m:r>
                                    <m:rPr>
                                      <m:nor/>
                                    </m:rPr>
                                    <a:rPr lang="en-US" sz="2800" dirty="0"/>
                                    <m:t> </m:t>
                                  </m:r>
                                </m:num>
                                <m:den>
                                  <m:r>
                                    <a:rPr lang="en-US" sz="2800" b="0" i="1" smtClean="0">
                                      <a:solidFill>
                                        <a:srgbClr val="C00000"/>
                                      </a:solidFill>
                                      <a:latin typeface="Cambria Math" panose="02040503050406030204" pitchFamily="18" charset="0"/>
                                    </a:rPr>
                                    <m:t>𝑑</m:t>
                                  </m:r>
                                  <m:r>
                                    <a:rPr lang="en-US" sz="2800" b="0" i="1" smtClean="0">
                                      <a:solidFill>
                                        <a:srgbClr val="C00000"/>
                                      </a:solidFill>
                                      <a:latin typeface="Cambria Math" panose="02040503050406030204" pitchFamily="18" charset="0"/>
                                    </a:rPr>
                                    <m:t>−</m:t>
                                  </m:r>
                                  <m:r>
                                    <a:rPr lang="en-US" sz="2800" b="0" i="1" smtClean="0">
                                      <a:solidFill>
                                        <a:srgbClr val="C00000"/>
                                      </a:solidFill>
                                      <a:latin typeface="Cambria Math" panose="02040503050406030204" pitchFamily="18" charset="0"/>
                                    </a:rPr>
                                    <m:t>𝑘</m:t>
                                  </m:r>
                                </m:den>
                              </m:f>
                            </m:e>
                          </m:d>
                        </m:e>
                        <m:sup>
                          <m:r>
                            <a:rPr lang="en-US" sz="2800" b="0" i="1" smtClean="0">
                              <a:solidFill>
                                <a:srgbClr val="C00000"/>
                              </a:solidFill>
                              <a:latin typeface="Cambria Math" panose="02040503050406030204" pitchFamily="18" charset="0"/>
                            </a:rPr>
                            <m:t>𝑑</m:t>
                          </m:r>
                          <m:r>
                            <a:rPr lang="en-US" sz="2800" b="0" i="1" smtClean="0">
                              <a:solidFill>
                                <a:srgbClr val="C00000"/>
                              </a:solidFill>
                              <a:latin typeface="Cambria Math" panose="02040503050406030204" pitchFamily="18" charset="0"/>
                            </a:rPr>
                            <m:t>−</m:t>
                          </m:r>
                          <m:r>
                            <a:rPr lang="en-US" sz="2800" b="0" i="1" smtClean="0">
                              <a:solidFill>
                                <a:srgbClr val="C00000"/>
                              </a:solidFill>
                              <a:latin typeface="Cambria Math" panose="02040503050406030204" pitchFamily="18" charset="0"/>
                            </a:rPr>
                            <m:t>𝑘</m:t>
                          </m:r>
                        </m:sup>
                      </m:sSup>
                    </m:oMath>
                  </m:oMathPara>
                </a14:m>
                <a:endParaRPr lang="en-US" sz="2800" dirty="0"/>
              </a:p>
            </p:txBody>
          </p:sp>
        </mc:Choice>
        <mc:Fallback xmlns="">
          <p:sp>
            <p:nvSpPr>
              <p:cNvPr id="5" name="Rectangle 4">
                <a:extLst>
                  <a:ext uri="{FF2B5EF4-FFF2-40B4-BE49-F238E27FC236}">
                    <a16:creationId xmlns:a16="http://schemas.microsoft.com/office/drawing/2014/main" id="{8F86F443-C35C-4C45-BA73-5897B8F53562}"/>
                  </a:ext>
                </a:extLst>
              </p:cNvPr>
              <p:cNvSpPr>
                <a:spLocks noRot="1" noChangeAspect="1" noMove="1" noResize="1" noEditPoints="1" noAdjustHandles="1" noChangeArrowheads="1" noChangeShapeType="1" noTextEdit="1"/>
              </p:cNvSpPr>
              <p:nvPr/>
            </p:nvSpPr>
            <p:spPr>
              <a:xfrm>
                <a:off x="2995345" y="3338911"/>
                <a:ext cx="6333606" cy="1318823"/>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A2C93700-310F-4AE9-A767-D94495CB8F5E}"/>
                  </a:ext>
                </a:extLst>
              </p:cNvPr>
              <p:cNvSpPr/>
              <p:nvPr/>
            </p:nvSpPr>
            <p:spPr>
              <a:xfrm>
                <a:off x="2707255" y="5576779"/>
                <a:ext cx="6333606" cy="52322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unc>
                        <m:funcPr>
                          <m:ctrlPr>
                            <a:rPr lang="en-US" sz="2800" b="0" i="1" smtClean="0">
                              <a:solidFill>
                                <a:srgbClr val="C00000"/>
                              </a:solidFill>
                              <a:latin typeface="Cambria Math" panose="02040503050406030204" pitchFamily="18" charset="0"/>
                            </a:rPr>
                          </m:ctrlPr>
                        </m:funcPr>
                        <m:fName>
                          <m:r>
                            <m:rPr>
                              <m:sty m:val="p"/>
                            </m:rPr>
                            <a:rPr lang="en-US" sz="2800" b="0" i="0" smtClean="0">
                              <a:solidFill>
                                <a:srgbClr val="C00000"/>
                              </a:solidFill>
                              <a:latin typeface="Cambria Math" panose="02040503050406030204" pitchFamily="18" charset="0"/>
                            </a:rPr>
                            <m:t>log</m:t>
                          </m:r>
                          <m:r>
                            <a:rPr lang="en-US" sz="2800" b="0" i="0" smtClean="0">
                              <a:solidFill>
                                <a:srgbClr val="C00000"/>
                              </a:solidFill>
                              <a:latin typeface="Cambria Math" panose="02040503050406030204" pitchFamily="18" charset="0"/>
                            </a:rPr>
                            <m:t> </m:t>
                          </m:r>
                          <m:r>
                            <m:rPr>
                              <m:sty m:val="p"/>
                            </m:rPr>
                            <a:rPr lang="en-US" sz="2800" i="0" smtClean="0">
                              <a:solidFill>
                                <a:srgbClr val="C00000"/>
                              </a:solidFill>
                              <a:latin typeface="Cambria Math" panose="02040503050406030204" pitchFamily="18" charset="0"/>
                            </a:rPr>
                            <m:t>det</m:t>
                          </m:r>
                        </m:fName>
                        <m:e>
                          <m:r>
                            <a:rPr lang="en-US" sz="2800" b="0" i="1" smtClean="0">
                              <a:solidFill>
                                <a:srgbClr val="C00000"/>
                              </a:solidFill>
                              <a:latin typeface="Cambria Math" panose="02040503050406030204" pitchFamily="18" charset="0"/>
                            </a:rPr>
                            <m:t>(</m:t>
                          </m:r>
                        </m:e>
                      </m:func>
                      <m:sSup>
                        <m:sSupPr>
                          <m:ctrlPr>
                            <a:rPr lang="en-US" sz="2800" i="1">
                              <a:solidFill>
                                <a:srgbClr val="C00000"/>
                              </a:solidFill>
                              <a:latin typeface="Cambria Math" panose="02040503050406030204" pitchFamily="18" charset="0"/>
                            </a:rPr>
                          </m:ctrlPr>
                        </m:sSupPr>
                        <m:e>
                          <m:r>
                            <a:rPr lang="en-US" sz="2800" i="1">
                              <a:solidFill>
                                <a:srgbClr val="C00000"/>
                              </a:solidFill>
                              <a:latin typeface="Cambria Math" panose="02040503050406030204" pitchFamily="18" charset="0"/>
                            </a:rPr>
                            <m:t>𝐴</m:t>
                          </m:r>
                        </m:e>
                        <m:sup>
                          <m:r>
                            <a:rPr lang="en-US" sz="2800" i="1">
                              <a:solidFill>
                                <a:srgbClr val="C00000"/>
                              </a:solidFill>
                              <a:latin typeface="Cambria Math" panose="02040503050406030204" pitchFamily="18" charset="0"/>
                            </a:rPr>
                            <m:t>⊤</m:t>
                          </m:r>
                        </m:sup>
                      </m:sSup>
                      <m:r>
                        <a:rPr lang="en-US" sz="2800" i="1">
                          <a:solidFill>
                            <a:srgbClr val="C00000"/>
                          </a:solidFill>
                          <a:latin typeface="Cambria Math" panose="02040503050406030204" pitchFamily="18" charset="0"/>
                        </a:rPr>
                        <m:t>𝐴</m:t>
                      </m:r>
                      <m:r>
                        <a:rPr lang="en-US" sz="2800" i="1">
                          <a:solidFill>
                            <a:srgbClr val="C00000"/>
                          </a:solidFill>
                          <a:latin typeface="Cambria Math" panose="02040503050406030204" pitchFamily="18" charset="0"/>
                        </a:rPr>
                        <m:t>+</m:t>
                      </m:r>
                      <m:r>
                        <a:rPr lang="en-US" sz="2800" i="1">
                          <a:solidFill>
                            <a:srgbClr val="C00000"/>
                          </a:solidFill>
                          <a:latin typeface="Cambria Math" panose="02040503050406030204" pitchFamily="18" charset="0"/>
                        </a:rPr>
                        <m:t>𝜆</m:t>
                      </m:r>
                      <m:sSub>
                        <m:sSubPr>
                          <m:ctrlPr>
                            <a:rPr lang="en-US" sz="2800" i="1">
                              <a:solidFill>
                                <a:srgbClr val="C00000"/>
                              </a:solidFill>
                              <a:latin typeface="Cambria Math" panose="02040503050406030204" pitchFamily="18" charset="0"/>
                            </a:rPr>
                          </m:ctrlPr>
                        </m:sSubPr>
                        <m:e>
                          <m:r>
                            <a:rPr lang="en-US" sz="2800" i="1">
                              <a:solidFill>
                                <a:srgbClr val="C00000"/>
                              </a:solidFill>
                              <a:latin typeface="Cambria Math" panose="02040503050406030204" pitchFamily="18" charset="0"/>
                            </a:rPr>
                            <m:t>𝐼</m:t>
                          </m:r>
                        </m:e>
                        <m:sub>
                          <m:r>
                            <a:rPr lang="en-US" sz="2800" b="0" i="1" smtClean="0">
                              <a:solidFill>
                                <a:srgbClr val="C00000"/>
                              </a:solidFill>
                              <a:latin typeface="Cambria Math" panose="02040503050406030204" pitchFamily="18" charset="0"/>
                            </a:rPr>
                            <m:t>𝑑</m:t>
                          </m:r>
                        </m:sub>
                      </m:sSub>
                      <m:r>
                        <a:rPr lang="en-US" sz="2800" b="0" i="1" smtClean="0">
                          <a:solidFill>
                            <a:srgbClr val="C00000"/>
                          </a:solidFill>
                          <a:latin typeface="Cambria Math" panose="02040503050406030204" pitchFamily="18" charset="0"/>
                        </a:rPr>
                        <m:t>)=</m:t>
                      </m:r>
                      <m:r>
                        <a:rPr lang="en-US" sz="2800" b="0" i="1" smtClean="0">
                          <a:solidFill>
                            <a:srgbClr val="C00000"/>
                          </a:solidFill>
                          <a:latin typeface="Cambria Math" panose="02040503050406030204" pitchFamily="18" charset="0"/>
                        </a:rPr>
                        <m:t>𝑂</m:t>
                      </m:r>
                      <m:r>
                        <a:rPr lang="en-US" sz="2800" b="0" i="1" smtClean="0">
                          <a:solidFill>
                            <a:srgbClr val="C00000"/>
                          </a:solidFill>
                          <a:latin typeface="Cambria Math" panose="02040503050406030204" pitchFamily="18" charset="0"/>
                        </a:rPr>
                        <m:t>(</m:t>
                      </m:r>
                      <m:r>
                        <a:rPr lang="en-US" sz="2800" b="0" i="1" smtClean="0">
                          <a:solidFill>
                            <a:srgbClr val="C00000"/>
                          </a:solidFill>
                          <a:latin typeface="Cambria Math" panose="02040503050406030204" pitchFamily="18" charset="0"/>
                        </a:rPr>
                        <m:t>𝑘</m:t>
                      </m:r>
                      <m:r>
                        <a:rPr lang="en-US" sz="2800" b="0" i="1" smtClean="0">
                          <a:solidFill>
                            <a:srgbClr val="C00000"/>
                          </a:solidFill>
                          <a:latin typeface="Cambria Math" panose="02040503050406030204" pitchFamily="18" charset="0"/>
                        </a:rPr>
                        <m:t> </m:t>
                      </m:r>
                      <m:r>
                        <m:rPr>
                          <m:sty m:val="p"/>
                        </m:rPr>
                        <a:rPr lang="en-US" sz="2800" b="0" i="0" smtClean="0">
                          <a:solidFill>
                            <a:srgbClr val="C00000"/>
                          </a:solidFill>
                          <a:latin typeface="Cambria Math" panose="02040503050406030204" pitchFamily="18" charset="0"/>
                        </a:rPr>
                        <m:t>log</m:t>
                      </m:r>
                      <m:r>
                        <a:rPr lang="en-US" sz="2800" b="0" i="0" smtClean="0">
                          <a:solidFill>
                            <a:srgbClr val="C00000"/>
                          </a:solidFill>
                          <a:latin typeface="Cambria Math" panose="02040503050406030204" pitchFamily="18" charset="0"/>
                        </a:rPr>
                        <m:t> </m:t>
                      </m:r>
                      <m:r>
                        <a:rPr lang="en-US" sz="2800" b="0" i="1" smtClean="0">
                          <a:solidFill>
                            <a:srgbClr val="C00000"/>
                          </a:solidFill>
                          <a:latin typeface="Cambria Math" panose="02040503050406030204" pitchFamily="18" charset="0"/>
                        </a:rPr>
                        <m:t>𝑑</m:t>
                      </m:r>
                      <m:r>
                        <a:rPr lang="en-US" sz="2800" b="0" i="1" smtClean="0">
                          <a:solidFill>
                            <a:srgbClr val="C00000"/>
                          </a:solidFill>
                          <a:latin typeface="Cambria Math" panose="02040503050406030204" pitchFamily="18" charset="0"/>
                        </a:rPr>
                        <m:t>)</m:t>
                      </m:r>
                    </m:oMath>
                  </m:oMathPara>
                </a14:m>
                <a:endParaRPr lang="en-US" sz="2800" dirty="0"/>
              </a:p>
            </p:txBody>
          </p:sp>
        </mc:Choice>
        <mc:Fallback xmlns="">
          <p:sp>
            <p:nvSpPr>
              <p:cNvPr id="9" name="Rectangle 8">
                <a:extLst>
                  <a:ext uri="{FF2B5EF4-FFF2-40B4-BE49-F238E27FC236}">
                    <a16:creationId xmlns:a16="http://schemas.microsoft.com/office/drawing/2014/main" id="{A2C93700-310F-4AE9-A767-D94495CB8F5E}"/>
                  </a:ext>
                </a:extLst>
              </p:cNvPr>
              <p:cNvSpPr>
                <a:spLocks noRot="1" noChangeAspect="1" noMove="1" noResize="1" noEditPoints="1" noAdjustHandles="1" noChangeArrowheads="1" noChangeShapeType="1" noTextEdit="1"/>
              </p:cNvSpPr>
              <p:nvPr/>
            </p:nvSpPr>
            <p:spPr>
              <a:xfrm>
                <a:off x="2707255" y="5576779"/>
                <a:ext cx="6333606" cy="523220"/>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26930838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rgbClr val="C00000"/>
                </a:solidFill>
              </a:rPr>
              <a:t>Reverse Online Leverage Scores</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a:xfrm>
                <a:off x="838200" y="1825625"/>
                <a:ext cx="10515599" cy="4351338"/>
              </a:xfrm>
            </p:spPr>
            <p:txBody>
              <a:bodyPr>
                <a:normAutofit/>
              </a:bodyPr>
              <a:lstStyle/>
              <a:p>
                <a:pPr marL="457200" indent="-457200">
                  <a:buClr>
                    <a:schemeClr val="tx1"/>
                  </a:buClr>
                  <a:buFont typeface="Wingdings" panose="05000000000000000000" pitchFamily="2" charset="2"/>
                  <a:buChar char="v"/>
                </a:pPr>
                <a14:m>
                  <m:oMath xmlns:m="http://schemas.openxmlformats.org/officeDocument/2006/math">
                    <m:func>
                      <m:funcPr>
                        <m:ctrlPr>
                          <a:rPr lang="en-US" i="1" smtClean="0">
                            <a:solidFill>
                              <a:srgbClr val="C00000"/>
                            </a:solidFill>
                            <a:latin typeface="Cambria Math" panose="02040503050406030204" pitchFamily="18" charset="0"/>
                          </a:rPr>
                        </m:ctrlPr>
                      </m:funcPr>
                      <m:fName>
                        <m:r>
                          <m:rPr>
                            <m:sty m:val="p"/>
                          </m:rPr>
                          <a:rPr lang="en-US">
                            <a:solidFill>
                              <a:srgbClr val="C00000"/>
                            </a:solidFill>
                            <a:latin typeface="Cambria Math" panose="02040503050406030204" pitchFamily="18" charset="0"/>
                          </a:rPr>
                          <m:t>det</m:t>
                        </m:r>
                      </m:fName>
                      <m:e>
                        <m:d>
                          <m:dPr>
                            <m:ctrlPr>
                              <a:rPr lang="en-US" i="1">
                                <a:solidFill>
                                  <a:srgbClr val="C00000"/>
                                </a:solidFill>
                                <a:latin typeface="Cambria Math" panose="02040503050406030204" pitchFamily="18" charset="0"/>
                              </a:rPr>
                            </m:ctrlPr>
                          </m:dPr>
                          <m:e>
                            <m:sSup>
                              <m:sSupPr>
                                <m:ctrlPr>
                                  <a:rPr lang="en-US" i="1">
                                    <a:solidFill>
                                      <a:srgbClr val="C00000"/>
                                    </a:solidFill>
                                    <a:latin typeface="Cambria Math" panose="02040503050406030204" pitchFamily="18" charset="0"/>
                                  </a:rPr>
                                </m:ctrlPr>
                              </m:sSupPr>
                              <m:e>
                                <m:r>
                                  <a:rPr lang="en-US" i="1">
                                    <a:solidFill>
                                      <a:srgbClr val="C00000"/>
                                    </a:solidFill>
                                    <a:latin typeface="Cambria Math" panose="02040503050406030204" pitchFamily="18" charset="0"/>
                                  </a:rPr>
                                  <m:t>𝐴</m:t>
                                </m:r>
                              </m:e>
                              <m:sup>
                                <m:r>
                                  <a:rPr lang="en-US" i="1">
                                    <a:solidFill>
                                      <a:srgbClr val="C00000"/>
                                    </a:solidFill>
                                    <a:latin typeface="Cambria Math" panose="02040503050406030204" pitchFamily="18" charset="0"/>
                                  </a:rPr>
                                  <m:t>⊤</m:t>
                                </m:r>
                              </m:sup>
                            </m:sSup>
                            <m:r>
                              <a:rPr lang="en-US" i="1">
                                <a:solidFill>
                                  <a:srgbClr val="C00000"/>
                                </a:solidFill>
                                <a:latin typeface="Cambria Math" panose="02040503050406030204" pitchFamily="18" charset="0"/>
                              </a:rPr>
                              <m:t>𝐴</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𝜆</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𝐼</m:t>
                                </m:r>
                              </m:e>
                              <m:sub>
                                <m:r>
                                  <a:rPr lang="en-US" b="0" i="1" smtClean="0">
                                    <a:solidFill>
                                      <a:srgbClr val="C00000"/>
                                    </a:solidFill>
                                    <a:latin typeface="Cambria Math" panose="02040503050406030204" pitchFamily="18" charset="0"/>
                                  </a:rPr>
                                  <m:t>𝑑</m:t>
                                </m:r>
                              </m:sub>
                            </m:sSub>
                          </m:e>
                        </m:d>
                      </m:e>
                    </m:func>
                    <m:r>
                      <a:rPr lang="en-US" i="1">
                        <a:solidFill>
                          <a:srgbClr val="C00000"/>
                        </a:solidFill>
                        <a:latin typeface="Cambria Math" panose="02040503050406030204" pitchFamily="18" charset="0"/>
                      </a:rPr>
                      <m:t>≥</m:t>
                    </m:r>
                    <m:sSup>
                      <m:sSupPr>
                        <m:ctrlPr>
                          <a:rPr lang="en-US" i="1">
                            <a:solidFill>
                              <a:srgbClr val="C00000"/>
                            </a:solidFill>
                            <a:latin typeface="Cambria Math" panose="02040503050406030204" pitchFamily="18" charset="0"/>
                          </a:rPr>
                        </m:ctrlPr>
                      </m:sSupPr>
                      <m:e>
                        <m:r>
                          <a:rPr lang="en-US" i="1">
                            <a:solidFill>
                              <a:srgbClr val="C00000"/>
                            </a:solidFill>
                            <a:latin typeface="Cambria Math" panose="02040503050406030204" pitchFamily="18" charset="0"/>
                          </a:rPr>
                          <m:t>𝜆</m:t>
                        </m:r>
                      </m:e>
                      <m:sup>
                        <m:r>
                          <a:rPr lang="en-US" b="0" i="1" smtClean="0">
                            <a:solidFill>
                              <a:srgbClr val="C00000"/>
                            </a:solidFill>
                            <a:latin typeface="Cambria Math" panose="02040503050406030204" pitchFamily="18" charset="0"/>
                          </a:rPr>
                          <m:t>𝑑</m:t>
                        </m:r>
                      </m:sup>
                    </m:sSup>
                  </m:oMath>
                </a14:m>
                <a:r>
                  <a:rPr lang="en-US" dirty="0">
                    <a:solidFill>
                      <a:srgbClr val="C00000"/>
                    </a:solidFill>
                  </a:rPr>
                  <a:t> </a:t>
                </a:r>
                <a14:m>
                  <m:oMath xmlns:m="http://schemas.openxmlformats.org/officeDocument/2006/math">
                    <m:sSup>
                      <m:sSupPr>
                        <m:ctrlPr>
                          <a:rPr lang="en-US" i="1">
                            <a:solidFill>
                              <a:srgbClr val="C00000"/>
                            </a:solidFill>
                            <a:latin typeface="Cambria Math" panose="02040503050406030204" pitchFamily="18" charset="0"/>
                          </a:rPr>
                        </m:ctrlPr>
                      </m:sSupPr>
                      <m:e>
                        <m:r>
                          <a:rPr lang="en-US" i="1">
                            <a:solidFill>
                              <a:srgbClr val="C00000"/>
                            </a:solidFill>
                            <a:latin typeface="Cambria Math" panose="02040503050406030204" pitchFamily="18" charset="0"/>
                          </a:rPr>
                          <m:t>𝑒</m:t>
                        </m:r>
                      </m:e>
                      <m:sup>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𝜏</m:t>
                            </m:r>
                          </m:e>
                          <m:sub>
                            <m:r>
                              <a:rPr lang="en-US" i="1">
                                <a:solidFill>
                                  <a:srgbClr val="C00000"/>
                                </a:solidFill>
                                <a:latin typeface="Cambria Math" panose="02040503050406030204" pitchFamily="18" charset="0"/>
                              </a:rPr>
                              <m:t>𝑖</m:t>
                            </m:r>
                          </m:sub>
                        </m:sSub>
                        <m:r>
                          <a:rPr lang="en-US" i="1">
                            <a:solidFill>
                              <a:srgbClr val="C00000"/>
                            </a:solidFill>
                            <a:latin typeface="Cambria Math" panose="02040503050406030204" pitchFamily="18" charset="0"/>
                          </a:rPr>
                          <m:t>/2</m:t>
                        </m:r>
                      </m:sup>
                    </m:sSup>
                  </m:oMath>
                </a14:m>
                <a:endParaRPr lang="en-US" dirty="0"/>
              </a:p>
              <a:p>
                <a:pPr marL="457200" indent="-457200">
                  <a:buClr>
                    <a:schemeClr val="tx1"/>
                  </a:buClr>
                  <a:buFont typeface="Wingdings" panose="05000000000000000000" pitchFamily="2" charset="2"/>
                  <a:buChar char="v"/>
                </a:pPr>
                <a14:m>
                  <m:oMath xmlns:m="http://schemas.openxmlformats.org/officeDocument/2006/math">
                    <m:func>
                      <m:funcPr>
                        <m:ctrlPr>
                          <a:rPr lang="en-US" i="1">
                            <a:solidFill>
                              <a:srgbClr val="C00000"/>
                            </a:solidFill>
                            <a:latin typeface="Cambria Math" panose="02040503050406030204" pitchFamily="18" charset="0"/>
                          </a:rPr>
                        </m:ctrlPr>
                      </m:funcPr>
                      <m:fName>
                        <m:r>
                          <m:rPr>
                            <m:sty m:val="p"/>
                          </m:rPr>
                          <a:rPr lang="en-US">
                            <a:solidFill>
                              <a:srgbClr val="C00000"/>
                            </a:solidFill>
                            <a:latin typeface="Cambria Math" panose="02040503050406030204" pitchFamily="18" charset="0"/>
                          </a:rPr>
                          <m:t>log</m:t>
                        </m:r>
                        <m:r>
                          <a:rPr lang="en-US">
                            <a:solidFill>
                              <a:srgbClr val="C00000"/>
                            </a:solidFill>
                            <a:latin typeface="Cambria Math" panose="02040503050406030204" pitchFamily="18" charset="0"/>
                          </a:rPr>
                          <m:t> </m:t>
                        </m:r>
                        <m:r>
                          <m:rPr>
                            <m:sty m:val="p"/>
                          </m:rPr>
                          <a:rPr lang="en-US">
                            <a:solidFill>
                              <a:srgbClr val="C00000"/>
                            </a:solidFill>
                            <a:latin typeface="Cambria Math" panose="02040503050406030204" pitchFamily="18" charset="0"/>
                          </a:rPr>
                          <m:t>det</m:t>
                        </m:r>
                      </m:fName>
                      <m:e>
                        <m:r>
                          <a:rPr lang="en-US" i="1">
                            <a:solidFill>
                              <a:srgbClr val="C00000"/>
                            </a:solidFill>
                            <a:latin typeface="Cambria Math" panose="02040503050406030204" pitchFamily="18" charset="0"/>
                          </a:rPr>
                          <m:t>(</m:t>
                        </m:r>
                      </m:e>
                    </m:func>
                    <m:sSup>
                      <m:sSupPr>
                        <m:ctrlPr>
                          <a:rPr lang="en-US" i="1">
                            <a:solidFill>
                              <a:srgbClr val="C00000"/>
                            </a:solidFill>
                            <a:latin typeface="Cambria Math" panose="02040503050406030204" pitchFamily="18" charset="0"/>
                          </a:rPr>
                        </m:ctrlPr>
                      </m:sSupPr>
                      <m:e>
                        <m:r>
                          <a:rPr lang="en-US" i="1">
                            <a:solidFill>
                              <a:srgbClr val="C00000"/>
                            </a:solidFill>
                            <a:latin typeface="Cambria Math" panose="02040503050406030204" pitchFamily="18" charset="0"/>
                          </a:rPr>
                          <m:t>𝐴</m:t>
                        </m:r>
                      </m:e>
                      <m:sup>
                        <m:r>
                          <a:rPr lang="en-US" i="1">
                            <a:solidFill>
                              <a:srgbClr val="C00000"/>
                            </a:solidFill>
                            <a:latin typeface="Cambria Math" panose="02040503050406030204" pitchFamily="18" charset="0"/>
                          </a:rPr>
                          <m:t>⊤</m:t>
                        </m:r>
                      </m:sup>
                    </m:sSup>
                    <m:r>
                      <a:rPr lang="en-US" i="1">
                        <a:solidFill>
                          <a:srgbClr val="C00000"/>
                        </a:solidFill>
                        <a:latin typeface="Cambria Math" panose="02040503050406030204" pitchFamily="18" charset="0"/>
                      </a:rPr>
                      <m:t>𝐴</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𝜆</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𝐼</m:t>
                        </m:r>
                      </m:e>
                      <m:sub>
                        <m:r>
                          <a:rPr lang="en-US" b="0" i="1" smtClean="0">
                            <a:solidFill>
                              <a:srgbClr val="C00000"/>
                            </a:solidFill>
                            <a:latin typeface="Cambria Math" panose="02040503050406030204" pitchFamily="18" charset="0"/>
                          </a:rPr>
                          <m:t>𝑑</m:t>
                        </m:r>
                      </m:sub>
                    </m:sSub>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𝑂</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𝑘</m:t>
                    </m:r>
                    <m:r>
                      <a:rPr lang="en-US" i="1">
                        <a:solidFill>
                          <a:srgbClr val="C00000"/>
                        </a:solidFill>
                        <a:latin typeface="Cambria Math" panose="02040503050406030204" pitchFamily="18" charset="0"/>
                      </a:rPr>
                      <m:t> </m:t>
                    </m:r>
                    <m:r>
                      <m:rPr>
                        <m:sty m:val="p"/>
                      </m:rPr>
                      <a:rPr lang="en-US">
                        <a:solidFill>
                          <a:srgbClr val="C00000"/>
                        </a:solidFill>
                        <a:latin typeface="Cambria Math" panose="02040503050406030204" pitchFamily="18" charset="0"/>
                      </a:rPr>
                      <m:t>log</m:t>
                    </m:r>
                    <m:r>
                      <a:rPr lang="en-US">
                        <a:solidFill>
                          <a:srgbClr val="C00000"/>
                        </a:solidFill>
                        <a:latin typeface="Cambria Math" panose="02040503050406030204" pitchFamily="18" charset="0"/>
                      </a:rPr>
                      <m:t> </m:t>
                    </m:r>
                    <m:r>
                      <a:rPr lang="en-US" b="0" i="1" smtClean="0">
                        <a:solidFill>
                          <a:srgbClr val="C00000"/>
                        </a:solidFill>
                        <a:latin typeface="Cambria Math" panose="02040503050406030204" pitchFamily="18" charset="0"/>
                      </a:rPr>
                      <m:t>𝑑</m:t>
                    </m:r>
                    <m:r>
                      <a:rPr lang="en-US" i="1">
                        <a:solidFill>
                          <a:srgbClr val="C00000"/>
                        </a:solidFill>
                        <a:latin typeface="Cambria Math" panose="02040503050406030204" pitchFamily="18" charset="0"/>
                      </a:rPr>
                      <m:t>)</m:t>
                    </m:r>
                  </m:oMath>
                </a14:m>
                <a:endParaRPr lang="en-US" dirty="0"/>
              </a:p>
              <a:p>
                <a:pPr marL="457200" indent="-457200">
                  <a:buClr>
                    <a:schemeClr val="tx1"/>
                  </a:buClr>
                  <a:buFont typeface="Wingdings" panose="05000000000000000000" pitchFamily="2" charset="2"/>
                  <a:buChar char="v"/>
                </a:pPr>
                <a:endParaRPr lang="en-US" i="1" dirty="0">
                  <a:solidFill>
                    <a:srgbClr val="C00000"/>
                  </a:solidFill>
                  <a:latin typeface="Cambria Math" panose="02040503050406030204" pitchFamily="18" charset="0"/>
                </a:endParaRPr>
              </a:p>
              <a:p>
                <a:pPr marL="457200" indent="-457200">
                  <a:buClr>
                    <a:schemeClr val="tx1"/>
                  </a:buClr>
                  <a:buFont typeface="Wingdings" panose="05000000000000000000" pitchFamily="2" charset="2"/>
                  <a:buChar char="v"/>
                </a:pPr>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𝜏</m:t>
                        </m:r>
                      </m:e>
                      <m:sub>
                        <m:r>
                          <a:rPr lang="en-US" i="1">
                            <a:solidFill>
                              <a:srgbClr val="C00000"/>
                            </a:solidFill>
                            <a:latin typeface="Cambria Math" panose="02040503050406030204" pitchFamily="18" charset="0"/>
                          </a:rPr>
                          <m:t>𝑖</m:t>
                        </m:r>
                      </m:sub>
                    </m:sSub>
                    <m:r>
                      <a:rPr lang="en-US" b="0" i="1" smtClean="0">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𝑂</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𝑘</m:t>
                    </m:r>
                    <m:r>
                      <a:rPr lang="en-US" i="1">
                        <a:solidFill>
                          <a:srgbClr val="C00000"/>
                        </a:solidFill>
                        <a:latin typeface="Cambria Math" panose="02040503050406030204" pitchFamily="18" charset="0"/>
                      </a:rPr>
                      <m:t> </m:t>
                    </m:r>
                    <m:r>
                      <m:rPr>
                        <m:sty m:val="p"/>
                      </m:rPr>
                      <a:rPr lang="en-US">
                        <a:solidFill>
                          <a:srgbClr val="C00000"/>
                        </a:solidFill>
                        <a:latin typeface="Cambria Math" panose="02040503050406030204" pitchFamily="18" charset="0"/>
                      </a:rPr>
                      <m:t>log</m:t>
                    </m:r>
                    <m:r>
                      <a:rPr lang="en-US">
                        <a:solidFill>
                          <a:srgbClr val="C00000"/>
                        </a:solidFill>
                        <a:latin typeface="Cambria Math" panose="02040503050406030204" pitchFamily="18" charset="0"/>
                      </a:rPr>
                      <m:t> </m:t>
                    </m:r>
                    <m:r>
                      <a:rPr lang="en-US" b="0" i="1" smtClean="0">
                        <a:solidFill>
                          <a:srgbClr val="C00000"/>
                        </a:solidFill>
                        <a:latin typeface="Cambria Math" panose="02040503050406030204" pitchFamily="18" charset="0"/>
                      </a:rPr>
                      <m:t>𝑑</m:t>
                    </m:r>
                    <m:r>
                      <a:rPr lang="en-US" i="1">
                        <a:solidFill>
                          <a:srgbClr val="C00000"/>
                        </a:solidFill>
                        <a:latin typeface="Cambria Math" panose="02040503050406030204" pitchFamily="18" charset="0"/>
                      </a:rPr>
                      <m:t>)</m:t>
                    </m:r>
                  </m:oMath>
                </a14:m>
                <a:endParaRPr lang="en-US" dirty="0">
                  <a:solidFill>
                    <a:srgbClr val="C00000"/>
                  </a:solidFill>
                </a:endParaRPr>
              </a:p>
              <a:p>
                <a:pPr marL="457200" indent="-457200">
                  <a:buClr>
                    <a:schemeClr val="tx1"/>
                  </a:buClr>
                  <a:buFont typeface="Wingdings" panose="05000000000000000000" pitchFamily="2" charset="2"/>
                  <a:buChar char="v"/>
                </a:pPr>
                <a:endParaRPr lang="en-US" dirty="0"/>
              </a:p>
              <a:p>
                <a:pPr marL="457200" indent="-457200">
                  <a:buClr>
                    <a:schemeClr val="tx1"/>
                  </a:buClr>
                  <a:buFont typeface="Wingdings" panose="05000000000000000000" pitchFamily="2" charset="2"/>
                  <a:buChar char="v"/>
                </a:pPr>
                <a:r>
                  <a:rPr lang="en-US" dirty="0"/>
                  <a:t>Also gives a space efficient </a:t>
                </a:r>
                <a:r>
                  <a:rPr lang="en-US" i="1" dirty="0">
                    <a:solidFill>
                      <a:srgbClr val="7030A0"/>
                    </a:solidFill>
                  </a:rPr>
                  <a:t>online</a:t>
                </a:r>
                <a:r>
                  <a:rPr lang="en-US" dirty="0"/>
                  <a:t> algorithm for low-rank approximation!</a:t>
                </a:r>
              </a:p>
              <a:p>
                <a:pPr marL="457200" indent="-457200">
                  <a:buClr>
                    <a:schemeClr val="tx1"/>
                  </a:buClr>
                  <a:buFont typeface="Wingdings" panose="05000000000000000000" pitchFamily="2" charset="2"/>
                  <a:buChar char="v"/>
                </a:pPr>
                <a:r>
                  <a:rPr lang="en-US" dirty="0"/>
                  <a:t>Can use slightly different estimator for </a:t>
                </a:r>
                <a14:m>
                  <m:oMath xmlns:m="http://schemas.openxmlformats.org/officeDocument/2006/math">
                    <m:r>
                      <a:rPr lang="en-US" i="1">
                        <a:solidFill>
                          <a:srgbClr val="C00000"/>
                        </a:solidFill>
                        <a:latin typeface="Cambria Math" panose="02040503050406030204" pitchFamily="18" charset="0"/>
                      </a:rPr>
                      <m:t>𝜆</m:t>
                    </m:r>
                    <m:r>
                      <a:rPr lang="en-US" i="1">
                        <a:solidFill>
                          <a:srgbClr val="C00000"/>
                        </a:solidFill>
                        <a:latin typeface="Cambria Math" panose="02040503050406030204" pitchFamily="18" charset="0"/>
                      </a:rPr>
                      <m:t>=</m:t>
                    </m:r>
                    <m:f>
                      <m:fPr>
                        <m:ctrlPr>
                          <a:rPr lang="en-US" i="1">
                            <a:solidFill>
                              <a:srgbClr val="C00000"/>
                            </a:solidFill>
                            <a:latin typeface="Cambria Math" panose="02040503050406030204" pitchFamily="18" charset="0"/>
                          </a:rPr>
                        </m:ctrlPr>
                      </m:fPr>
                      <m:num>
                        <m:sSubSup>
                          <m:sSubSupPr>
                            <m:ctrlPr>
                              <a:rPr lang="en-US" i="1">
                                <a:solidFill>
                                  <a:srgbClr val="C00000"/>
                                </a:solidFill>
                                <a:latin typeface="Cambria Math" panose="02040503050406030204" pitchFamily="18" charset="0"/>
                              </a:rPr>
                            </m:ctrlPr>
                          </m:sSubSupPr>
                          <m:e>
                            <m:d>
                              <m:dPr>
                                <m:begChr m:val="‖"/>
                                <m:endChr m:val="‖"/>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𝐴</m:t>
                                </m:r>
                                <m:r>
                                  <a:rPr lang="en-US" i="1">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𝐴</m:t>
                                    </m:r>
                                  </m:e>
                                  <m:sub>
                                    <m:r>
                                      <a:rPr lang="en-US" i="1">
                                        <a:solidFill>
                                          <a:srgbClr val="C00000"/>
                                        </a:solidFill>
                                        <a:latin typeface="Cambria Math" panose="02040503050406030204" pitchFamily="18" charset="0"/>
                                      </a:rPr>
                                      <m:t>𝑘</m:t>
                                    </m:r>
                                  </m:sub>
                                </m:sSub>
                              </m:e>
                            </m:d>
                          </m:e>
                          <m:sub>
                            <m:r>
                              <a:rPr lang="en-US" i="1">
                                <a:solidFill>
                                  <a:srgbClr val="C00000"/>
                                </a:solidFill>
                                <a:latin typeface="Cambria Math" panose="02040503050406030204" pitchFamily="18" charset="0"/>
                              </a:rPr>
                              <m:t>𝐹</m:t>
                            </m:r>
                          </m:sub>
                          <m:sup>
                            <m:r>
                              <a:rPr lang="en-US" i="1">
                                <a:solidFill>
                                  <a:srgbClr val="C00000"/>
                                </a:solidFill>
                                <a:latin typeface="Cambria Math" panose="02040503050406030204" pitchFamily="18" charset="0"/>
                              </a:rPr>
                              <m:t>2</m:t>
                            </m:r>
                          </m:sup>
                        </m:sSubSup>
                      </m:num>
                      <m:den>
                        <m:r>
                          <a:rPr lang="en-US" i="1">
                            <a:solidFill>
                              <a:srgbClr val="C00000"/>
                            </a:solidFill>
                            <a:latin typeface="Cambria Math" panose="02040503050406030204" pitchFamily="18" charset="0"/>
                          </a:rPr>
                          <m:t>𝑘</m:t>
                        </m:r>
                      </m:den>
                    </m:f>
                  </m:oMath>
                </a14:m>
                <a:r>
                  <a:rPr lang="en-US" dirty="0"/>
                  <a:t> </a:t>
                </a:r>
                <a:r>
                  <a:rPr lang="en-US" dirty="0">
                    <a:solidFill>
                      <a:srgbClr val="00B0F0"/>
                    </a:solidFill>
                  </a:rPr>
                  <a:t>[AN13]</a:t>
                </a:r>
                <a:endParaRPr lang="en-US" dirty="0"/>
              </a:p>
            </p:txBody>
          </p:sp>
        </mc:Choice>
        <mc:Fallback xmlns="">
          <p:sp>
            <p:nvSpPr>
              <p:cNvPr id="3" name="Content Placeholder 2">
                <a:extLst>
                  <a:ext uri="{FF2B5EF4-FFF2-40B4-BE49-F238E27FC236}">
                    <a16:creationId xmlns:a16="http://schemas.microsoft.com/office/drawing/2014/main" id="{15255D49-9D60-44DD-910D-2EBD0529DEC9}"/>
                  </a:ext>
                </a:extLst>
              </p:cNvPr>
              <p:cNvSpPr>
                <a:spLocks noGrp="1" noRot="1" noChangeAspect="1" noMove="1" noResize="1" noEditPoints="1" noAdjustHandles="1" noChangeArrowheads="1" noChangeShapeType="1" noTextEdit="1"/>
              </p:cNvSpPr>
              <p:nvPr>
                <p:ph idx="1"/>
              </p:nvPr>
            </p:nvSpPr>
            <p:spPr>
              <a:xfrm>
                <a:off x="838200" y="1825625"/>
                <a:ext cx="10515599" cy="4351338"/>
              </a:xfrm>
              <a:blipFill>
                <a:blip r:embed="rId2"/>
                <a:stretch>
                  <a:fillRect l="-1044"/>
                </a:stretch>
              </a:blipFill>
            </p:spPr>
            <p:txBody>
              <a:bodyPr/>
              <a:lstStyle/>
              <a:p>
                <a:r>
                  <a:rPr lang="en-US">
                    <a:noFill/>
                  </a:rPr>
                  <a:t> </a:t>
                </a:r>
              </a:p>
            </p:txBody>
          </p:sp>
        </mc:Fallback>
      </mc:AlternateContent>
    </p:spTree>
    <p:extLst>
      <p:ext uri="{BB962C8B-B14F-4D97-AF65-F5344CB8AC3E}">
        <p14:creationId xmlns:p14="http://schemas.microsoft.com/office/powerpoint/2010/main" val="333696718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rgbClr val="C00000"/>
                </a:solidFill>
              </a:rPr>
              <a:t>Template</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a:xfrm>
                <a:off x="838201" y="1825625"/>
                <a:ext cx="7426910" cy="4351338"/>
              </a:xfrm>
            </p:spPr>
            <p:txBody>
              <a:bodyPr>
                <a:normAutofit/>
              </a:bodyPr>
              <a:lstStyle/>
              <a:p>
                <a:pPr>
                  <a:buFont typeface="Wingdings" panose="05000000000000000000" pitchFamily="2" charset="2"/>
                  <a:buChar char="ü"/>
                </a:pPr>
                <a:r>
                  <a:rPr lang="en-US" dirty="0"/>
                  <a:t>  Issue #1: Compute </a:t>
                </a:r>
                <a14:m>
                  <m:oMath xmlns:m="http://schemas.openxmlformats.org/officeDocument/2006/math">
                    <m:r>
                      <a:rPr lang="en-US" i="1">
                        <a:solidFill>
                          <a:srgbClr val="C00000"/>
                        </a:solidFill>
                        <a:latin typeface="Cambria Math" panose="02040503050406030204" pitchFamily="18" charset="0"/>
                      </a:rPr>
                      <m:t>𝜆</m:t>
                    </m:r>
                    <m:r>
                      <a:rPr lang="en-US" b="0" i="1" smtClean="0">
                        <a:solidFill>
                          <a:srgbClr val="C00000"/>
                        </a:solidFill>
                        <a:latin typeface="Cambria Math" panose="02040503050406030204" pitchFamily="18" charset="0"/>
                      </a:rPr>
                      <m:t>=</m:t>
                    </m:r>
                    <m:f>
                      <m:fPr>
                        <m:ctrlPr>
                          <a:rPr lang="en-US" b="0" i="1" smtClean="0">
                            <a:solidFill>
                              <a:srgbClr val="C00000"/>
                            </a:solidFill>
                            <a:latin typeface="Cambria Math" panose="02040503050406030204" pitchFamily="18" charset="0"/>
                          </a:rPr>
                        </m:ctrlPr>
                      </m:fPr>
                      <m:num>
                        <m:sSubSup>
                          <m:sSubSupPr>
                            <m:ctrlPr>
                              <a:rPr lang="en-US" b="0" i="1" smtClean="0">
                                <a:solidFill>
                                  <a:srgbClr val="C00000"/>
                                </a:solidFill>
                                <a:latin typeface="Cambria Math" panose="02040503050406030204" pitchFamily="18" charset="0"/>
                              </a:rPr>
                            </m:ctrlPr>
                          </m:sSubSupPr>
                          <m:e>
                            <m:d>
                              <m:dPr>
                                <m:begChr m:val="‖"/>
                                <m:endChr m:val="‖"/>
                                <m:ctrlPr>
                                  <a:rPr lang="en-US" b="0" i="1" smtClean="0">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𝐴</m:t>
                                </m:r>
                                <m:r>
                                  <a:rPr lang="en-US" b="0" i="1" smtClean="0">
                                    <a:solidFill>
                                      <a:srgbClr val="C00000"/>
                                    </a:solidFill>
                                    <a:latin typeface="Cambria Math" panose="02040503050406030204" pitchFamily="18" charset="0"/>
                                  </a:rPr>
                                  <m:t>−</m:t>
                                </m:r>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𝐴</m:t>
                                    </m:r>
                                  </m:e>
                                  <m:sub>
                                    <m:r>
                                      <a:rPr lang="en-US" b="0" i="1" smtClean="0">
                                        <a:solidFill>
                                          <a:srgbClr val="C00000"/>
                                        </a:solidFill>
                                        <a:latin typeface="Cambria Math" panose="02040503050406030204" pitchFamily="18" charset="0"/>
                                      </a:rPr>
                                      <m:t>𝑘</m:t>
                                    </m:r>
                                  </m:sub>
                                </m:sSub>
                              </m:e>
                            </m:d>
                          </m:e>
                          <m:sub>
                            <m:r>
                              <a:rPr lang="en-US" b="0" i="1" smtClean="0">
                                <a:solidFill>
                                  <a:srgbClr val="C00000"/>
                                </a:solidFill>
                                <a:latin typeface="Cambria Math" panose="02040503050406030204" pitchFamily="18" charset="0"/>
                              </a:rPr>
                              <m:t>𝐹</m:t>
                            </m:r>
                          </m:sub>
                          <m:sup>
                            <m:r>
                              <a:rPr lang="en-US" b="0" i="1" smtClean="0">
                                <a:solidFill>
                                  <a:srgbClr val="C00000"/>
                                </a:solidFill>
                                <a:latin typeface="Cambria Math" panose="02040503050406030204" pitchFamily="18" charset="0"/>
                              </a:rPr>
                              <m:t>2</m:t>
                            </m:r>
                          </m:sup>
                        </m:sSubSup>
                      </m:num>
                      <m:den>
                        <m:r>
                          <a:rPr lang="en-US" b="0" i="1" smtClean="0">
                            <a:solidFill>
                              <a:srgbClr val="C00000"/>
                            </a:solidFill>
                            <a:latin typeface="Cambria Math" panose="02040503050406030204" pitchFamily="18" charset="0"/>
                          </a:rPr>
                          <m:t>𝑘</m:t>
                        </m:r>
                      </m:den>
                    </m:f>
                  </m:oMath>
                </a14:m>
                <a:endParaRPr lang="en-US" dirty="0"/>
              </a:p>
              <a:p>
                <a:pPr>
                  <a:buClr>
                    <a:schemeClr val="tx1"/>
                  </a:buClr>
                  <a:buFont typeface="Wingdings" panose="05000000000000000000" pitchFamily="2" charset="2"/>
                  <a:buChar char="ü"/>
                </a:pPr>
                <a:r>
                  <a:rPr lang="en-US" dirty="0"/>
                  <a:t>  Issue #2: Bound </a:t>
                </a:r>
                <a14:m>
                  <m:oMath xmlns:m="http://schemas.openxmlformats.org/officeDocument/2006/math">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𝜏</m:t>
                        </m:r>
                      </m:e>
                      <m:sub>
                        <m:r>
                          <a:rPr lang="en-US" i="1">
                            <a:solidFill>
                              <a:srgbClr val="C00000"/>
                            </a:solidFill>
                            <a:latin typeface="Cambria Math" panose="02040503050406030204" pitchFamily="18" charset="0"/>
                          </a:rPr>
                          <m:t>𝑖</m:t>
                        </m:r>
                      </m:sub>
                    </m:sSub>
                  </m:oMath>
                </a14:m>
                <a:endParaRPr lang="en-US" dirty="0">
                  <a:solidFill>
                    <a:srgbClr val="00B0F0"/>
                  </a:solidFill>
                </a:endParaRPr>
              </a:p>
            </p:txBody>
          </p:sp>
        </mc:Choice>
        <mc:Fallback xmlns="">
          <p:sp>
            <p:nvSpPr>
              <p:cNvPr id="3" name="Content Placeholder 2">
                <a:extLst>
                  <a:ext uri="{FF2B5EF4-FFF2-40B4-BE49-F238E27FC236}">
                    <a16:creationId xmlns:a16="http://schemas.microsoft.com/office/drawing/2014/main" id="{15255D49-9D60-44DD-910D-2EBD0529DEC9}"/>
                  </a:ext>
                </a:extLst>
              </p:cNvPr>
              <p:cNvSpPr>
                <a:spLocks noGrp="1" noRot="1" noChangeAspect="1" noMove="1" noResize="1" noEditPoints="1" noAdjustHandles="1" noChangeArrowheads="1" noChangeShapeType="1" noTextEdit="1"/>
              </p:cNvSpPr>
              <p:nvPr>
                <p:ph idx="1"/>
              </p:nvPr>
            </p:nvSpPr>
            <p:spPr>
              <a:xfrm>
                <a:off x="838201" y="1825625"/>
                <a:ext cx="7426910" cy="4351338"/>
              </a:xfrm>
              <a:blipFill>
                <a:blip r:embed="rId2"/>
                <a:stretch>
                  <a:fillRect l="-1478"/>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3D9EFEAD-AF92-446A-A800-B54C02641C0A}"/>
              </a:ext>
            </a:extLst>
          </p:cNvPr>
          <p:cNvSpPr/>
          <p:nvPr/>
        </p:nvSpPr>
        <p:spPr>
          <a:xfrm>
            <a:off x="9119956" y="1209795"/>
            <a:ext cx="2067907" cy="2219205"/>
          </a:xfrm>
          <a:prstGeom prst="rect">
            <a:avLst/>
          </a:prstGeom>
          <a:noFill/>
          <a:ln w="571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10F524FD-2A0E-41E7-853C-16A43FF84DF3}"/>
                  </a:ext>
                </a:extLst>
              </p:cNvPr>
              <p:cNvSpPr/>
              <p:nvPr/>
            </p:nvSpPr>
            <p:spPr>
              <a:xfrm>
                <a:off x="9965549" y="1607083"/>
                <a:ext cx="541367"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i="1" smtClean="0">
                          <a:solidFill>
                            <a:srgbClr val="C00000"/>
                          </a:solidFill>
                          <a:latin typeface="Cambria Math" panose="02040503050406030204" pitchFamily="18" charset="0"/>
                        </a:rPr>
                        <m:t>𝐴</m:t>
                      </m:r>
                    </m:oMath>
                  </m:oMathPara>
                </a14:m>
                <a:endParaRPr lang="en-US" dirty="0">
                  <a:solidFill>
                    <a:srgbClr val="C00000"/>
                  </a:solidFill>
                </a:endParaRPr>
              </a:p>
            </p:txBody>
          </p:sp>
        </mc:Choice>
        <mc:Fallback xmlns="">
          <p:sp>
            <p:nvSpPr>
              <p:cNvPr id="5" name="Rectangle 4">
                <a:extLst>
                  <a:ext uri="{FF2B5EF4-FFF2-40B4-BE49-F238E27FC236}">
                    <a16:creationId xmlns:a16="http://schemas.microsoft.com/office/drawing/2014/main" id="{10F524FD-2A0E-41E7-853C-16A43FF84DF3}"/>
                  </a:ext>
                </a:extLst>
              </p:cNvPr>
              <p:cNvSpPr>
                <a:spLocks noRot="1" noChangeAspect="1" noMove="1" noResize="1" noEditPoints="1" noAdjustHandles="1" noChangeArrowheads="1" noChangeShapeType="1" noTextEdit="1"/>
              </p:cNvSpPr>
              <p:nvPr/>
            </p:nvSpPr>
            <p:spPr>
              <a:xfrm>
                <a:off x="9965549" y="1607083"/>
                <a:ext cx="541367" cy="584775"/>
              </a:xfrm>
              <a:prstGeom prst="rect">
                <a:avLst/>
              </a:prstGeom>
              <a:blipFill>
                <a:blip r:embed="rId3"/>
                <a:stretch>
                  <a:fillRect/>
                </a:stretch>
              </a:blipFill>
            </p:spPr>
            <p:txBody>
              <a:bodyPr/>
              <a:lstStyle/>
              <a:p>
                <a:r>
                  <a:rPr lang="en-US">
                    <a:noFill/>
                  </a:rPr>
                  <a:t> </a:t>
                </a:r>
              </a:p>
            </p:txBody>
          </p:sp>
        </mc:Fallback>
      </mc:AlternateContent>
      <p:sp>
        <p:nvSpPr>
          <p:cNvPr id="6" name="Rectangle 5">
            <a:extLst>
              <a:ext uri="{FF2B5EF4-FFF2-40B4-BE49-F238E27FC236}">
                <a16:creationId xmlns:a16="http://schemas.microsoft.com/office/drawing/2014/main" id="{8775C550-0D2E-425C-A96A-5017D76DF04C}"/>
              </a:ext>
            </a:extLst>
          </p:cNvPr>
          <p:cNvSpPr/>
          <p:nvPr/>
        </p:nvSpPr>
        <p:spPr>
          <a:xfrm>
            <a:off x="9119956" y="2516427"/>
            <a:ext cx="2067907" cy="397302"/>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CAE90A94-69C4-4C26-9EC6-765AAFEFEF51}"/>
                  </a:ext>
                </a:extLst>
              </p:cNvPr>
              <p:cNvSpPr/>
              <p:nvPr/>
            </p:nvSpPr>
            <p:spPr>
              <a:xfrm>
                <a:off x="9982798" y="2452064"/>
                <a:ext cx="524118"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𝑎</m:t>
                          </m:r>
                        </m:e>
                        <m:sub>
                          <m:r>
                            <a:rPr lang="en-US" sz="2400" b="0" i="1" smtClean="0">
                              <a:solidFill>
                                <a:srgbClr val="C00000"/>
                              </a:solidFill>
                              <a:latin typeface="Cambria Math" panose="02040503050406030204" pitchFamily="18" charset="0"/>
                            </a:rPr>
                            <m:t>𝑖</m:t>
                          </m:r>
                        </m:sub>
                      </m:sSub>
                    </m:oMath>
                  </m:oMathPara>
                </a14:m>
                <a:endParaRPr lang="en-US" sz="2400" dirty="0">
                  <a:solidFill>
                    <a:srgbClr val="C00000"/>
                  </a:solidFill>
                </a:endParaRPr>
              </a:p>
            </p:txBody>
          </p:sp>
        </mc:Choice>
        <mc:Fallback xmlns="">
          <p:sp>
            <p:nvSpPr>
              <p:cNvPr id="7" name="Rectangle 6">
                <a:extLst>
                  <a:ext uri="{FF2B5EF4-FFF2-40B4-BE49-F238E27FC236}">
                    <a16:creationId xmlns:a16="http://schemas.microsoft.com/office/drawing/2014/main" id="{CAE90A94-69C4-4C26-9EC6-765AAFEFEF51}"/>
                  </a:ext>
                </a:extLst>
              </p:cNvPr>
              <p:cNvSpPr>
                <a:spLocks noRot="1" noChangeAspect="1" noMove="1" noResize="1" noEditPoints="1" noAdjustHandles="1" noChangeArrowheads="1" noChangeShapeType="1" noTextEdit="1"/>
              </p:cNvSpPr>
              <p:nvPr/>
            </p:nvSpPr>
            <p:spPr>
              <a:xfrm>
                <a:off x="9982798" y="2452064"/>
                <a:ext cx="524118" cy="461665"/>
              </a:xfrm>
              <a:prstGeom prst="rect">
                <a:avLst/>
              </a:prstGeom>
              <a:blipFill>
                <a:blip r:embed="rId4"/>
                <a:stretch>
                  <a:fillRect b="-2632"/>
                </a:stretch>
              </a:blipFill>
            </p:spPr>
            <p:txBody>
              <a:bodyPr/>
              <a:lstStyle/>
              <a:p>
                <a:r>
                  <a:rPr lang="en-US">
                    <a:noFill/>
                  </a:rPr>
                  <a:t> </a:t>
                </a:r>
              </a:p>
            </p:txBody>
          </p:sp>
        </mc:Fallback>
      </mc:AlternateContent>
      <p:sp>
        <p:nvSpPr>
          <p:cNvPr id="8" name="Rectangle 7">
            <a:extLst>
              <a:ext uri="{FF2B5EF4-FFF2-40B4-BE49-F238E27FC236}">
                <a16:creationId xmlns:a16="http://schemas.microsoft.com/office/drawing/2014/main" id="{43785AE2-B18E-48E0-87EE-F23CB4F776C4}"/>
              </a:ext>
            </a:extLst>
          </p:cNvPr>
          <p:cNvSpPr/>
          <p:nvPr/>
        </p:nvSpPr>
        <p:spPr>
          <a:xfrm>
            <a:off x="9119956" y="3934867"/>
            <a:ext cx="2067907" cy="2219205"/>
          </a:xfrm>
          <a:prstGeom prst="rect">
            <a:avLst/>
          </a:prstGeom>
          <a:noFill/>
          <a:ln w="571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DACDDF03-C165-4295-81EC-DE26FAECE385}"/>
                  </a:ext>
                </a:extLst>
              </p:cNvPr>
              <p:cNvSpPr/>
              <p:nvPr/>
            </p:nvSpPr>
            <p:spPr>
              <a:xfrm>
                <a:off x="9965549" y="4332155"/>
                <a:ext cx="541367"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i="1" smtClean="0">
                          <a:solidFill>
                            <a:srgbClr val="C00000"/>
                          </a:solidFill>
                          <a:latin typeface="Cambria Math" panose="02040503050406030204" pitchFamily="18" charset="0"/>
                        </a:rPr>
                        <m:t>𝐴</m:t>
                      </m:r>
                    </m:oMath>
                  </m:oMathPara>
                </a14:m>
                <a:endParaRPr lang="en-US" dirty="0">
                  <a:solidFill>
                    <a:srgbClr val="C00000"/>
                  </a:solidFill>
                </a:endParaRPr>
              </a:p>
            </p:txBody>
          </p:sp>
        </mc:Choice>
        <mc:Fallback xmlns="">
          <p:sp>
            <p:nvSpPr>
              <p:cNvPr id="9" name="Rectangle 8">
                <a:extLst>
                  <a:ext uri="{FF2B5EF4-FFF2-40B4-BE49-F238E27FC236}">
                    <a16:creationId xmlns:a16="http://schemas.microsoft.com/office/drawing/2014/main" id="{DACDDF03-C165-4295-81EC-DE26FAECE385}"/>
                  </a:ext>
                </a:extLst>
              </p:cNvPr>
              <p:cNvSpPr>
                <a:spLocks noRot="1" noChangeAspect="1" noMove="1" noResize="1" noEditPoints="1" noAdjustHandles="1" noChangeArrowheads="1" noChangeShapeType="1" noTextEdit="1"/>
              </p:cNvSpPr>
              <p:nvPr/>
            </p:nvSpPr>
            <p:spPr>
              <a:xfrm>
                <a:off x="9965549" y="4332155"/>
                <a:ext cx="541367" cy="584775"/>
              </a:xfrm>
              <a:prstGeom prst="rect">
                <a:avLst/>
              </a:prstGeom>
              <a:blipFill>
                <a:blip r:embed="rId5"/>
                <a:stretch>
                  <a:fillRect/>
                </a:stretch>
              </a:blipFill>
            </p:spPr>
            <p:txBody>
              <a:bodyPr/>
              <a:lstStyle/>
              <a:p>
                <a:r>
                  <a:rPr lang="en-US">
                    <a:noFill/>
                  </a:rPr>
                  <a:t> </a:t>
                </a:r>
              </a:p>
            </p:txBody>
          </p:sp>
        </mc:Fallback>
      </mc:AlternateContent>
      <p:sp>
        <p:nvSpPr>
          <p:cNvPr id="10" name="Rectangle 9">
            <a:extLst>
              <a:ext uri="{FF2B5EF4-FFF2-40B4-BE49-F238E27FC236}">
                <a16:creationId xmlns:a16="http://schemas.microsoft.com/office/drawing/2014/main" id="{165C379A-7F47-4FA7-B5B8-5F50A40DD8B3}"/>
              </a:ext>
            </a:extLst>
          </p:cNvPr>
          <p:cNvSpPr/>
          <p:nvPr/>
        </p:nvSpPr>
        <p:spPr>
          <a:xfrm>
            <a:off x="9119956" y="5241499"/>
            <a:ext cx="2067907" cy="397302"/>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CFC4EA6C-F31B-4E92-82A5-8A74CC97E1AE}"/>
                  </a:ext>
                </a:extLst>
              </p:cNvPr>
              <p:cNvSpPr/>
              <p:nvPr/>
            </p:nvSpPr>
            <p:spPr>
              <a:xfrm>
                <a:off x="9982798" y="5177136"/>
                <a:ext cx="524118"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𝑎</m:t>
                          </m:r>
                        </m:e>
                        <m:sub>
                          <m:r>
                            <a:rPr lang="en-US" sz="2400" b="0" i="1" smtClean="0">
                              <a:solidFill>
                                <a:srgbClr val="C00000"/>
                              </a:solidFill>
                              <a:latin typeface="Cambria Math" panose="02040503050406030204" pitchFamily="18" charset="0"/>
                            </a:rPr>
                            <m:t>𝑖</m:t>
                          </m:r>
                        </m:sub>
                      </m:sSub>
                    </m:oMath>
                  </m:oMathPara>
                </a14:m>
                <a:endParaRPr lang="en-US" sz="2400" dirty="0">
                  <a:solidFill>
                    <a:srgbClr val="C00000"/>
                  </a:solidFill>
                </a:endParaRPr>
              </a:p>
            </p:txBody>
          </p:sp>
        </mc:Choice>
        <mc:Fallback xmlns="">
          <p:sp>
            <p:nvSpPr>
              <p:cNvPr id="11" name="Rectangle 10">
                <a:extLst>
                  <a:ext uri="{FF2B5EF4-FFF2-40B4-BE49-F238E27FC236}">
                    <a16:creationId xmlns:a16="http://schemas.microsoft.com/office/drawing/2014/main" id="{CFC4EA6C-F31B-4E92-82A5-8A74CC97E1AE}"/>
                  </a:ext>
                </a:extLst>
              </p:cNvPr>
              <p:cNvSpPr>
                <a:spLocks noRot="1" noChangeAspect="1" noMove="1" noResize="1" noEditPoints="1" noAdjustHandles="1" noChangeArrowheads="1" noChangeShapeType="1" noTextEdit="1"/>
              </p:cNvSpPr>
              <p:nvPr/>
            </p:nvSpPr>
            <p:spPr>
              <a:xfrm>
                <a:off x="9982798" y="5177136"/>
                <a:ext cx="524118" cy="461665"/>
              </a:xfrm>
              <a:prstGeom prst="rect">
                <a:avLst/>
              </a:prstGeom>
              <a:blipFill>
                <a:blip r:embed="rId6"/>
                <a:stretch>
                  <a:fillRect b="-2632"/>
                </a:stretch>
              </a:blipFill>
            </p:spPr>
            <p:txBody>
              <a:bodyPr/>
              <a:lstStyle/>
              <a:p>
                <a:r>
                  <a:rPr lang="en-US">
                    <a:noFill/>
                  </a:rPr>
                  <a:t> </a:t>
                </a:r>
              </a:p>
            </p:txBody>
          </p:sp>
        </mc:Fallback>
      </mc:AlternateContent>
      <p:sp>
        <p:nvSpPr>
          <p:cNvPr id="12" name="Rectangle 11">
            <a:extLst>
              <a:ext uri="{FF2B5EF4-FFF2-40B4-BE49-F238E27FC236}">
                <a16:creationId xmlns:a16="http://schemas.microsoft.com/office/drawing/2014/main" id="{2E9A53BA-A033-49AA-AE1C-4030BE2CB4BA}"/>
              </a:ext>
            </a:extLst>
          </p:cNvPr>
          <p:cNvSpPr/>
          <p:nvPr/>
        </p:nvSpPr>
        <p:spPr>
          <a:xfrm>
            <a:off x="9119956" y="5250917"/>
            <a:ext cx="2067907" cy="903155"/>
          </a:xfrm>
          <a:prstGeom prst="rect">
            <a:avLst/>
          </a:prstGeom>
          <a:noFill/>
          <a:ln w="57150">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A93FE1AD-53BF-47E7-A6DC-796B73756450}"/>
                  </a:ext>
                </a:extLst>
              </p:cNvPr>
              <p:cNvSpPr/>
              <p:nvPr/>
            </p:nvSpPr>
            <p:spPr>
              <a:xfrm>
                <a:off x="9963954" y="5559893"/>
                <a:ext cx="557973"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b="0" i="1" smtClean="0">
                          <a:solidFill>
                            <a:srgbClr val="C00000"/>
                          </a:solidFill>
                          <a:latin typeface="Cambria Math" panose="02040503050406030204" pitchFamily="18" charset="0"/>
                        </a:rPr>
                        <m:t>𝐵</m:t>
                      </m:r>
                    </m:oMath>
                  </m:oMathPara>
                </a14:m>
                <a:endParaRPr lang="en-US" dirty="0">
                  <a:solidFill>
                    <a:srgbClr val="C00000"/>
                  </a:solidFill>
                </a:endParaRPr>
              </a:p>
            </p:txBody>
          </p:sp>
        </mc:Choice>
        <mc:Fallback xmlns="">
          <p:sp>
            <p:nvSpPr>
              <p:cNvPr id="13" name="Rectangle 12">
                <a:extLst>
                  <a:ext uri="{FF2B5EF4-FFF2-40B4-BE49-F238E27FC236}">
                    <a16:creationId xmlns:a16="http://schemas.microsoft.com/office/drawing/2014/main" id="{A93FE1AD-53BF-47E7-A6DC-796B73756450}"/>
                  </a:ext>
                </a:extLst>
              </p:cNvPr>
              <p:cNvSpPr>
                <a:spLocks noRot="1" noChangeAspect="1" noMove="1" noResize="1" noEditPoints="1" noAdjustHandles="1" noChangeArrowheads="1" noChangeShapeType="1" noTextEdit="1"/>
              </p:cNvSpPr>
              <p:nvPr/>
            </p:nvSpPr>
            <p:spPr>
              <a:xfrm>
                <a:off x="9963954" y="5559893"/>
                <a:ext cx="557973" cy="584775"/>
              </a:xfrm>
              <a:prstGeom prst="rect">
                <a:avLst/>
              </a:prstGeom>
              <a:blipFill>
                <a:blip r:embed="rId7"/>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15868753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ℓ</m:t>
                        </m:r>
                      </m:e>
                      <m:sub>
                        <m:r>
                          <a:rPr lang="en-US" i="1">
                            <a:solidFill>
                              <a:srgbClr val="C00000"/>
                            </a:solidFill>
                            <a:latin typeface="Cambria Math" panose="02040503050406030204" pitchFamily="18" charset="0"/>
                          </a:rPr>
                          <m:t>1</m:t>
                        </m:r>
                      </m:sub>
                    </m:sSub>
                  </m:oMath>
                </a14:m>
                <a:r>
                  <a:rPr lang="en-US" dirty="0"/>
                  <a:t> </a:t>
                </a:r>
                <a:r>
                  <a:rPr lang="en-US" dirty="0">
                    <a:solidFill>
                      <a:srgbClr val="C00000"/>
                    </a:solidFill>
                  </a:rPr>
                  <a:t>Subspace Embedding</a:t>
                </a:r>
                <a:endParaRPr lang="en-US" dirty="0"/>
              </a:p>
            </p:txBody>
          </p:sp>
        </mc:Choice>
        <mc:Fallback xmlns="">
          <p:sp>
            <p:nvSpPr>
              <p:cNvPr id="2" name="Title 1">
                <a:extLst>
                  <a:ext uri="{FF2B5EF4-FFF2-40B4-BE49-F238E27FC236}">
                    <a16:creationId xmlns:a16="http://schemas.microsoft.com/office/drawing/2014/main" id="{6D984B7A-8516-47FC-9176-8158CF0B5C45}"/>
                  </a:ext>
                </a:extLst>
              </p:cNvPr>
              <p:cNvSpPr>
                <a:spLocks noGrp="1" noRot="1" noChangeAspect="1" noMove="1" noResize="1" noEditPoints="1" noAdjustHandles="1" noChangeArrowheads="1" noChangeShapeType="1" noTextEdit="1"/>
              </p:cNvSpPr>
              <p:nvPr>
                <p:ph type="title"/>
              </p:nvPr>
            </p:nvSpPr>
            <p:spPr>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7FAFF05D-9B00-4B1A-A888-E353C11CAA78}"/>
                  </a:ext>
                </a:extLst>
              </p:cNvPr>
              <p:cNvSpPr>
                <a:spLocks noGrp="1"/>
              </p:cNvSpPr>
              <p:nvPr>
                <p:ph idx="1"/>
              </p:nvPr>
            </p:nvSpPr>
            <p:spPr>
              <a:xfrm>
                <a:off x="3986074" y="1825625"/>
                <a:ext cx="7367726" cy="4667250"/>
              </a:xfrm>
            </p:spPr>
            <p:txBody>
              <a:bodyPr>
                <a:normAutofit/>
              </a:bodyPr>
              <a:lstStyle/>
              <a:p>
                <a:pPr marL="457200" indent="-457200">
                  <a:buFont typeface="Wingdings" panose="05000000000000000000" pitchFamily="2" charset="2"/>
                  <a:buChar char="v"/>
                </a:pPr>
                <a:r>
                  <a:rPr lang="en-US" dirty="0"/>
                  <a:t>Spectral approximation: Given </a:t>
                </a:r>
                <a14:m>
                  <m:oMath xmlns:m="http://schemas.openxmlformats.org/officeDocument/2006/math">
                    <m:r>
                      <a:rPr lang="en-US" b="0" i="1" smtClean="0">
                        <a:solidFill>
                          <a:srgbClr val="C00000"/>
                        </a:solidFill>
                        <a:latin typeface="Cambria Math" panose="02040503050406030204" pitchFamily="18" charset="0"/>
                      </a:rPr>
                      <m:t>𝜖</m:t>
                    </m:r>
                    <m:r>
                      <a:rPr lang="en-US" b="0" i="1" smtClean="0">
                        <a:solidFill>
                          <a:srgbClr val="C00000"/>
                        </a:solidFill>
                        <a:latin typeface="Cambria Math" panose="02040503050406030204" pitchFamily="18" charset="0"/>
                      </a:rPr>
                      <m:t>&gt;0</m:t>
                    </m:r>
                  </m:oMath>
                </a14:m>
                <a:r>
                  <a:rPr lang="en-US" dirty="0"/>
                  <a:t> and </a:t>
                </a:r>
                <a14:m>
                  <m:oMath xmlns:m="http://schemas.openxmlformats.org/officeDocument/2006/math">
                    <m:r>
                      <a:rPr lang="en-US" i="1" smtClean="0">
                        <a:solidFill>
                          <a:srgbClr val="C00000"/>
                        </a:solidFill>
                        <a:latin typeface="Cambria Math" panose="02040503050406030204" pitchFamily="18" charset="0"/>
                      </a:rPr>
                      <m:t>𝐴</m:t>
                    </m:r>
                    <m:r>
                      <a:rPr lang="en-US" i="1" smtClean="0">
                        <a:solidFill>
                          <a:srgbClr val="C00000"/>
                        </a:solidFill>
                        <a:latin typeface="Cambria Math" panose="02040503050406030204" pitchFamily="18" charset="0"/>
                      </a:rPr>
                      <m:t>∈</m:t>
                    </m:r>
                    <m:sSup>
                      <m:sSupPr>
                        <m:ctrlPr>
                          <a:rPr lang="en-US" i="1">
                            <a:solidFill>
                              <a:srgbClr val="C00000"/>
                            </a:solidFill>
                            <a:latin typeface="Cambria Math" panose="02040503050406030204" pitchFamily="18" charset="0"/>
                          </a:rPr>
                        </m:ctrlPr>
                      </m:sSupPr>
                      <m:e>
                        <m:r>
                          <a:rPr lang="en-US" i="1">
                            <a:solidFill>
                              <a:srgbClr val="C00000"/>
                            </a:solidFill>
                            <a:latin typeface="Cambria Math" panose="02040503050406030204" pitchFamily="18" charset="0"/>
                          </a:rPr>
                          <m:t>𝑅</m:t>
                        </m:r>
                      </m:e>
                      <m:sup>
                        <m:r>
                          <a:rPr lang="en-US" b="0" i="1" smtClean="0">
                            <a:solidFill>
                              <a:srgbClr val="C00000"/>
                            </a:solidFill>
                            <a:latin typeface="Cambria Math" panose="02040503050406030204" pitchFamily="18" charset="0"/>
                          </a:rPr>
                          <m:t>𝑛</m:t>
                        </m:r>
                        <m:r>
                          <a:rPr lang="en-US"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𝑑</m:t>
                        </m:r>
                      </m:sup>
                    </m:sSup>
                  </m:oMath>
                </a14:m>
                <a:r>
                  <a:rPr lang="en-US" dirty="0"/>
                  <a:t>, find matrix </a:t>
                </a:r>
                <a14:m>
                  <m:oMath xmlns:m="http://schemas.openxmlformats.org/officeDocument/2006/math">
                    <m:r>
                      <a:rPr lang="en-US" b="0" i="1" smtClean="0">
                        <a:solidFill>
                          <a:srgbClr val="C00000"/>
                        </a:solidFill>
                        <a:latin typeface="Cambria Math" panose="02040503050406030204" pitchFamily="18" charset="0"/>
                      </a:rPr>
                      <m:t>𝑀</m:t>
                    </m:r>
                    <m:r>
                      <a:rPr lang="en-US" b="0" i="1" smtClean="0">
                        <a:solidFill>
                          <a:srgbClr val="C00000"/>
                        </a:solidFill>
                        <a:latin typeface="Cambria Math" panose="02040503050406030204" pitchFamily="18" charset="0"/>
                      </a:rPr>
                      <m:t>∈</m:t>
                    </m:r>
                    <m:sSup>
                      <m:sSupPr>
                        <m:ctrlPr>
                          <a:rPr lang="en-US" b="0" i="1" smtClean="0">
                            <a:solidFill>
                              <a:srgbClr val="C00000"/>
                            </a:solidFill>
                            <a:latin typeface="Cambria Math" panose="02040503050406030204" pitchFamily="18" charset="0"/>
                          </a:rPr>
                        </m:ctrlPr>
                      </m:sSupPr>
                      <m:e>
                        <m:r>
                          <a:rPr lang="en-US" b="0" i="1" smtClean="0">
                            <a:solidFill>
                              <a:srgbClr val="C00000"/>
                            </a:solidFill>
                            <a:latin typeface="Cambria Math" panose="02040503050406030204" pitchFamily="18" charset="0"/>
                          </a:rPr>
                          <m:t>𝑅</m:t>
                        </m:r>
                      </m:e>
                      <m:sup>
                        <m:r>
                          <a:rPr lang="en-US" b="0" i="1" smtClean="0">
                            <a:solidFill>
                              <a:srgbClr val="C00000"/>
                            </a:solidFill>
                            <a:latin typeface="Cambria Math" panose="02040503050406030204" pitchFamily="18" charset="0"/>
                          </a:rPr>
                          <m:t>𝑚</m:t>
                        </m:r>
                        <m:r>
                          <a:rPr lang="en-US" b="0"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𝑑</m:t>
                        </m:r>
                      </m:sup>
                    </m:sSup>
                  </m:oMath>
                </a14:m>
                <a:r>
                  <a:rPr lang="en-US" dirty="0"/>
                  <a:t> with </a:t>
                </a:r>
                <a14:m>
                  <m:oMath xmlns:m="http://schemas.openxmlformats.org/officeDocument/2006/math">
                    <m:r>
                      <a:rPr lang="en-US" b="0" i="1" smtClean="0">
                        <a:solidFill>
                          <a:srgbClr val="C00000"/>
                        </a:solidFill>
                        <a:latin typeface="Cambria Math" panose="02040503050406030204" pitchFamily="18" charset="0"/>
                      </a:rPr>
                      <m:t>𝑚</m:t>
                    </m:r>
                    <m:r>
                      <a:rPr lang="en-US" b="0"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𝑛</m:t>
                    </m:r>
                  </m:oMath>
                </a14:m>
                <a:r>
                  <a:rPr lang="en-US" dirty="0"/>
                  <a:t>, such that for </a:t>
                </a:r>
                <a:r>
                  <a:rPr lang="en-US" i="1" dirty="0">
                    <a:solidFill>
                      <a:srgbClr val="7030A0"/>
                    </a:solidFill>
                  </a:rPr>
                  <a:t>every</a:t>
                </a:r>
                <a:r>
                  <a:rPr lang="en-US" i="1" dirty="0"/>
                  <a:t> </a:t>
                </a:r>
                <a14:m>
                  <m:oMath xmlns:m="http://schemas.openxmlformats.org/officeDocument/2006/math">
                    <m:r>
                      <a:rPr lang="en-US" b="0" i="1" smtClean="0">
                        <a:solidFill>
                          <a:srgbClr val="C00000"/>
                        </a:solidFill>
                        <a:latin typeface="Cambria Math" panose="02040503050406030204" pitchFamily="18" charset="0"/>
                      </a:rPr>
                      <m:t>𝑥</m:t>
                    </m:r>
                    <m:r>
                      <a:rPr lang="en-US" b="0" i="1" smtClean="0">
                        <a:solidFill>
                          <a:srgbClr val="C00000"/>
                        </a:solidFill>
                        <a:latin typeface="Cambria Math" panose="02040503050406030204" pitchFamily="18" charset="0"/>
                      </a:rPr>
                      <m:t>∈</m:t>
                    </m:r>
                    <m:sSup>
                      <m:sSupPr>
                        <m:ctrlPr>
                          <a:rPr lang="en-US" b="0" i="1" smtClean="0">
                            <a:solidFill>
                              <a:srgbClr val="C00000"/>
                            </a:solidFill>
                            <a:latin typeface="Cambria Math" panose="02040503050406030204" pitchFamily="18" charset="0"/>
                          </a:rPr>
                        </m:ctrlPr>
                      </m:sSupPr>
                      <m:e>
                        <m:r>
                          <a:rPr lang="en-US" b="0" i="1" smtClean="0">
                            <a:solidFill>
                              <a:srgbClr val="C00000"/>
                            </a:solidFill>
                            <a:latin typeface="Cambria Math" panose="02040503050406030204" pitchFamily="18" charset="0"/>
                          </a:rPr>
                          <m:t>𝑅</m:t>
                        </m:r>
                      </m:e>
                      <m:sup>
                        <m:r>
                          <a:rPr lang="en-US" b="0" i="1" smtClean="0">
                            <a:solidFill>
                              <a:srgbClr val="C00000"/>
                            </a:solidFill>
                            <a:latin typeface="Cambria Math" panose="02040503050406030204" pitchFamily="18" charset="0"/>
                          </a:rPr>
                          <m:t>𝑑</m:t>
                        </m:r>
                      </m:sup>
                    </m:sSup>
                    <m:r>
                      <a:rPr lang="en-US" b="0" i="1" smtClean="0">
                        <a:solidFill>
                          <a:srgbClr val="00B0F0"/>
                        </a:solidFill>
                        <a:latin typeface="Cambria Math" panose="02040503050406030204" pitchFamily="18" charset="0"/>
                      </a:rPr>
                      <m:t> </m:t>
                    </m:r>
                  </m:oMath>
                </a14:m>
                <a:r>
                  <a:rPr lang="en-US" dirty="0"/>
                  <a:t>,</a:t>
                </a:r>
              </a:p>
              <a:p>
                <a:pPr marL="457200" indent="-457200">
                  <a:buFont typeface="Wingdings" panose="05000000000000000000" pitchFamily="2" charset="2"/>
                  <a:buChar char="v"/>
                </a:pPr>
                <a:endParaRPr lang="en-US" dirty="0"/>
              </a:p>
              <a:p>
                <a:pPr marL="0" indent="0">
                  <a:buNone/>
                </a:pPr>
                <a:endParaRPr lang="en-US" dirty="0"/>
              </a:p>
              <a:p>
                <a:pPr marL="457200" indent="-457200">
                  <a:buFont typeface="Wingdings" panose="05000000000000000000" pitchFamily="2" charset="2"/>
                  <a:buChar char="v"/>
                </a:pPr>
                <a:r>
                  <a:rPr lang="en-US" sz="2800" dirty="0"/>
                  <a:t>Leverage score: </a:t>
                </a:r>
                <a14:m>
                  <m:oMath xmlns:m="http://schemas.openxmlformats.org/officeDocument/2006/math">
                    <m:sSub>
                      <m:sSubPr>
                        <m:ctrlPr>
                          <a:rPr lang="en-US" sz="2800" i="1">
                            <a:solidFill>
                              <a:srgbClr val="C00000"/>
                            </a:solidFill>
                            <a:latin typeface="Cambria Math" panose="02040503050406030204" pitchFamily="18" charset="0"/>
                          </a:rPr>
                        </m:ctrlPr>
                      </m:sSubPr>
                      <m:e>
                        <m:r>
                          <a:rPr lang="en-US" sz="2800" i="1">
                            <a:solidFill>
                              <a:srgbClr val="C00000"/>
                            </a:solidFill>
                            <a:latin typeface="Cambria Math" panose="02040503050406030204" pitchFamily="18" charset="0"/>
                          </a:rPr>
                          <m:t>𝑎</m:t>
                        </m:r>
                      </m:e>
                      <m:sub>
                        <m:r>
                          <a:rPr lang="en-US" sz="2800" i="1">
                            <a:solidFill>
                              <a:srgbClr val="C00000"/>
                            </a:solidFill>
                            <a:latin typeface="Cambria Math" panose="02040503050406030204" pitchFamily="18" charset="0"/>
                          </a:rPr>
                          <m:t>𝑖</m:t>
                        </m:r>
                      </m:sub>
                    </m:sSub>
                    <m:sSup>
                      <m:sSupPr>
                        <m:ctrlPr>
                          <a:rPr lang="en-US" sz="2800" i="1">
                            <a:solidFill>
                              <a:srgbClr val="C00000"/>
                            </a:solidFill>
                            <a:latin typeface="Cambria Math" panose="02040503050406030204" pitchFamily="18" charset="0"/>
                          </a:rPr>
                        </m:ctrlPr>
                      </m:sSupPr>
                      <m:e>
                        <m:d>
                          <m:dPr>
                            <m:ctrlPr>
                              <a:rPr lang="en-US" sz="2800" i="1">
                                <a:solidFill>
                                  <a:srgbClr val="C00000"/>
                                </a:solidFill>
                                <a:latin typeface="Cambria Math" panose="02040503050406030204" pitchFamily="18" charset="0"/>
                              </a:rPr>
                            </m:ctrlPr>
                          </m:dPr>
                          <m:e>
                            <m:sSup>
                              <m:sSupPr>
                                <m:ctrlPr>
                                  <a:rPr lang="en-US" sz="2800" i="1">
                                    <a:solidFill>
                                      <a:srgbClr val="C00000"/>
                                    </a:solidFill>
                                    <a:latin typeface="Cambria Math" panose="02040503050406030204" pitchFamily="18" charset="0"/>
                                  </a:rPr>
                                </m:ctrlPr>
                              </m:sSupPr>
                              <m:e>
                                <m:r>
                                  <a:rPr lang="en-US" sz="2800" i="1">
                                    <a:solidFill>
                                      <a:srgbClr val="C00000"/>
                                    </a:solidFill>
                                    <a:latin typeface="Cambria Math" panose="02040503050406030204" pitchFamily="18" charset="0"/>
                                  </a:rPr>
                                  <m:t>𝐴</m:t>
                                </m:r>
                              </m:e>
                              <m:sup>
                                <m:r>
                                  <a:rPr lang="en-US" sz="2800" i="1">
                                    <a:solidFill>
                                      <a:srgbClr val="C00000"/>
                                    </a:solidFill>
                                    <a:latin typeface="Cambria Math" panose="02040503050406030204" pitchFamily="18" charset="0"/>
                                  </a:rPr>
                                  <m:t>⊤</m:t>
                                </m:r>
                              </m:sup>
                            </m:sSup>
                            <m:r>
                              <a:rPr lang="en-US" sz="2800" i="1">
                                <a:solidFill>
                                  <a:srgbClr val="C00000"/>
                                </a:solidFill>
                                <a:latin typeface="Cambria Math" panose="02040503050406030204" pitchFamily="18" charset="0"/>
                              </a:rPr>
                              <m:t>𝐴</m:t>
                            </m:r>
                          </m:e>
                        </m:d>
                      </m:e>
                      <m:sup>
                        <m:r>
                          <a:rPr lang="en-US" sz="2800" i="1">
                            <a:solidFill>
                              <a:srgbClr val="C00000"/>
                            </a:solidFill>
                            <a:latin typeface="Cambria Math" panose="02040503050406030204" pitchFamily="18" charset="0"/>
                          </a:rPr>
                          <m:t>−1</m:t>
                        </m:r>
                      </m:sup>
                    </m:sSup>
                    <m:sSubSup>
                      <m:sSubSupPr>
                        <m:ctrlPr>
                          <a:rPr lang="en-US" sz="2800" i="1">
                            <a:solidFill>
                              <a:srgbClr val="C00000"/>
                            </a:solidFill>
                            <a:latin typeface="Cambria Math" panose="02040503050406030204" pitchFamily="18" charset="0"/>
                          </a:rPr>
                        </m:ctrlPr>
                      </m:sSubSupPr>
                      <m:e>
                        <m:r>
                          <a:rPr lang="en-US" sz="2800" i="1">
                            <a:solidFill>
                              <a:srgbClr val="C00000"/>
                            </a:solidFill>
                            <a:latin typeface="Cambria Math" panose="02040503050406030204" pitchFamily="18" charset="0"/>
                          </a:rPr>
                          <m:t>𝑎</m:t>
                        </m:r>
                      </m:e>
                      <m:sub>
                        <m:r>
                          <a:rPr lang="en-US" sz="2800" i="1">
                            <a:solidFill>
                              <a:srgbClr val="C00000"/>
                            </a:solidFill>
                            <a:latin typeface="Cambria Math" panose="02040503050406030204" pitchFamily="18" charset="0"/>
                          </a:rPr>
                          <m:t>𝑖</m:t>
                        </m:r>
                      </m:sub>
                      <m:sup>
                        <m:r>
                          <a:rPr lang="en-US" sz="2800" i="1">
                            <a:solidFill>
                              <a:srgbClr val="C00000"/>
                            </a:solidFill>
                            <a:latin typeface="Cambria Math" panose="02040503050406030204" pitchFamily="18" charset="0"/>
                          </a:rPr>
                          <m:t>⊤</m:t>
                        </m:r>
                      </m:sup>
                    </m:sSubSup>
                    <m:r>
                      <a:rPr lang="en-US" sz="2800" b="0" i="1" smtClean="0">
                        <a:solidFill>
                          <a:srgbClr val="C00000"/>
                        </a:solidFill>
                        <a:latin typeface="Cambria Math" panose="02040503050406030204" pitchFamily="18" charset="0"/>
                      </a:rPr>
                      <m:t>=</m:t>
                    </m:r>
                    <m:func>
                      <m:funcPr>
                        <m:ctrlPr>
                          <a:rPr lang="en-US" i="1">
                            <a:solidFill>
                              <a:srgbClr val="C00000"/>
                            </a:solidFill>
                            <a:latin typeface="Cambria Math" panose="02040503050406030204" pitchFamily="18" charset="0"/>
                          </a:rPr>
                        </m:ctrlPr>
                      </m:funcPr>
                      <m:fName>
                        <m:r>
                          <m:rPr>
                            <m:sty m:val="p"/>
                          </m:rPr>
                          <a:rPr lang="en-US">
                            <a:solidFill>
                              <a:srgbClr val="C00000"/>
                            </a:solidFill>
                            <a:latin typeface="Cambria Math" panose="02040503050406030204" pitchFamily="18" charset="0"/>
                          </a:rPr>
                          <m:t>max</m:t>
                        </m:r>
                      </m:fName>
                      <m:e>
                        <m:f>
                          <m:fPr>
                            <m:ctrlPr>
                              <a:rPr lang="en-US" i="1">
                                <a:solidFill>
                                  <a:srgbClr val="C00000"/>
                                </a:solidFill>
                                <a:latin typeface="Cambria Math" panose="02040503050406030204" pitchFamily="18" charset="0"/>
                              </a:rPr>
                            </m:ctrlPr>
                          </m:fPr>
                          <m:num>
                            <m:sSup>
                              <m:sSupPr>
                                <m:ctrlPr>
                                  <a:rPr lang="en-US" i="1">
                                    <a:solidFill>
                                      <a:srgbClr val="C00000"/>
                                    </a:solidFill>
                                    <a:latin typeface="Cambria Math" panose="02040503050406030204" pitchFamily="18" charset="0"/>
                                  </a:rPr>
                                </m:ctrlPr>
                              </m:sSupPr>
                              <m:e>
                                <m:d>
                                  <m:dPr>
                                    <m:begChr m:val="⟨"/>
                                    <m:endChr m:val="⟩"/>
                                    <m:ctrlPr>
                                      <a:rPr lang="en-US" i="1">
                                        <a:solidFill>
                                          <a:srgbClr val="C00000"/>
                                        </a:solidFill>
                                        <a:latin typeface="Cambria Math" panose="02040503050406030204" pitchFamily="18" charset="0"/>
                                      </a:rPr>
                                    </m:ctrlPr>
                                  </m:dPr>
                                  <m:e>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𝑎</m:t>
                                        </m:r>
                                      </m:e>
                                      <m:sub>
                                        <m:r>
                                          <a:rPr lang="en-US" i="1">
                                            <a:solidFill>
                                              <a:srgbClr val="C00000"/>
                                            </a:solidFill>
                                            <a:latin typeface="Cambria Math" panose="02040503050406030204" pitchFamily="18" charset="0"/>
                                          </a:rPr>
                                          <m:t>𝑖</m:t>
                                        </m:r>
                                      </m:sub>
                                    </m:sSub>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𝑥</m:t>
                                    </m:r>
                                  </m:e>
                                </m:d>
                              </m:e>
                              <m:sup>
                                <m:r>
                                  <a:rPr lang="en-US" i="1">
                                    <a:solidFill>
                                      <a:srgbClr val="C00000"/>
                                    </a:solidFill>
                                    <a:latin typeface="Cambria Math" panose="02040503050406030204" pitchFamily="18" charset="0"/>
                                  </a:rPr>
                                  <m:t>2</m:t>
                                </m:r>
                              </m:sup>
                            </m:sSup>
                          </m:num>
                          <m:den>
                            <m:sSubSup>
                              <m:sSubSupPr>
                                <m:ctrlPr>
                                  <a:rPr lang="en-US" i="1">
                                    <a:solidFill>
                                      <a:srgbClr val="C00000"/>
                                    </a:solidFill>
                                    <a:latin typeface="Cambria Math" panose="02040503050406030204" pitchFamily="18" charset="0"/>
                                  </a:rPr>
                                </m:ctrlPr>
                              </m:sSubSupPr>
                              <m:e>
                                <m:d>
                                  <m:dPr>
                                    <m:begChr m:val="‖"/>
                                    <m:endChr m:val="‖"/>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𝐴𝑥</m:t>
                                    </m:r>
                                  </m:e>
                                </m:d>
                              </m:e>
                              <m:sub>
                                <m:r>
                                  <a:rPr lang="en-US" i="1">
                                    <a:solidFill>
                                      <a:srgbClr val="C00000"/>
                                    </a:solidFill>
                                    <a:latin typeface="Cambria Math" panose="02040503050406030204" pitchFamily="18" charset="0"/>
                                  </a:rPr>
                                  <m:t>2</m:t>
                                </m:r>
                              </m:sub>
                              <m:sup>
                                <m:r>
                                  <a:rPr lang="en-US" i="1">
                                    <a:solidFill>
                                      <a:srgbClr val="C00000"/>
                                    </a:solidFill>
                                    <a:latin typeface="Cambria Math" panose="02040503050406030204" pitchFamily="18" charset="0"/>
                                  </a:rPr>
                                  <m:t>2</m:t>
                                </m:r>
                              </m:sup>
                            </m:sSubSup>
                          </m:den>
                        </m:f>
                      </m:e>
                    </m:func>
                  </m:oMath>
                </a14:m>
                <a:endParaRPr lang="en-US" sz="2800" dirty="0"/>
              </a:p>
              <a:p>
                <a:pPr marL="457200" indent="-457200">
                  <a:buFont typeface="Wingdings" panose="05000000000000000000" pitchFamily="2" charset="2"/>
                  <a:buChar char="v"/>
                </a:pPr>
                <a:r>
                  <a:rPr lang="en-US" sz="2800" dirty="0"/>
                  <a:t> </a:t>
                </a:r>
                <a14:m>
                  <m:oMath xmlns:m="http://schemas.openxmlformats.org/officeDocument/2006/math">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ℓ</m:t>
                        </m:r>
                      </m:e>
                      <m:sub>
                        <m:r>
                          <a:rPr lang="en-US" i="1">
                            <a:solidFill>
                              <a:srgbClr val="C00000"/>
                            </a:solidFill>
                            <a:latin typeface="Cambria Math" panose="02040503050406030204" pitchFamily="18" charset="0"/>
                          </a:rPr>
                          <m:t>1</m:t>
                        </m:r>
                      </m:sub>
                    </m:sSub>
                  </m:oMath>
                </a14:m>
                <a:r>
                  <a:rPr lang="en-US" dirty="0"/>
                  <a:t> sensitivity</a:t>
                </a:r>
                <a:r>
                  <a:rPr lang="en-US" sz="2800" dirty="0"/>
                  <a:t>:</a:t>
                </a:r>
                <a:r>
                  <a:rPr lang="en-US" dirty="0">
                    <a:solidFill>
                      <a:srgbClr val="C00000"/>
                    </a:solidFill>
                  </a:rPr>
                  <a:t> </a:t>
                </a:r>
                <a14:m>
                  <m:oMath xmlns:m="http://schemas.openxmlformats.org/officeDocument/2006/math">
                    <m:func>
                      <m:funcPr>
                        <m:ctrlPr>
                          <a:rPr lang="en-US" i="1">
                            <a:solidFill>
                              <a:srgbClr val="C00000"/>
                            </a:solidFill>
                            <a:latin typeface="Cambria Math" panose="02040503050406030204" pitchFamily="18" charset="0"/>
                          </a:rPr>
                        </m:ctrlPr>
                      </m:funcPr>
                      <m:fName>
                        <m:r>
                          <m:rPr>
                            <m:sty m:val="p"/>
                          </m:rPr>
                          <a:rPr lang="en-US">
                            <a:solidFill>
                              <a:srgbClr val="C00000"/>
                            </a:solidFill>
                            <a:latin typeface="Cambria Math" panose="02040503050406030204" pitchFamily="18" charset="0"/>
                          </a:rPr>
                          <m:t>max</m:t>
                        </m:r>
                      </m:fName>
                      <m:e>
                        <m:f>
                          <m:fPr>
                            <m:ctrlPr>
                              <a:rPr lang="en-US" i="1">
                                <a:solidFill>
                                  <a:srgbClr val="C00000"/>
                                </a:solidFill>
                                <a:latin typeface="Cambria Math" panose="02040503050406030204" pitchFamily="18" charset="0"/>
                              </a:rPr>
                            </m:ctrlPr>
                          </m:fPr>
                          <m:num>
                            <m:r>
                              <a:rPr lang="en-US" b="0" i="1" smtClean="0">
                                <a:solidFill>
                                  <a:srgbClr val="C00000"/>
                                </a:solidFill>
                                <a:latin typeface="Cambria Math" panose="02040503050406030204" pitchFamily="18" charset="0"/>
                              </a:rPr>
                              <m:t>|</m:t>
                            </m:r>
                            <m:d>
                              <m:dPr>
                                <m:begChr m:val="⟨"/>
                                <m:endChr m:val="⟩"/>
                                <m:ctrlPr>
                                  <a:rPr lang="en-US" i="1">
                                    <a:solidFill>
                                      <a:srgbClr val="C00000"/>
                                    </a:solidFill>
                                    <a:latin typeface="Cambria Math" panose="02040503050406030204" pitchFamily="18" charset="0"/>
                                  </a:rPr>
                                </m:ctrlPr>
                              </m:dPr>
                              <m:e>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𝑎</m:t>
                                    </m:r>
                                  </m:e>
                                  <m:sub>
                                    <m:r>
                                      <a:rPr lang="en-US" i="1">
                                        <a:solidFill>
                                          <a:srgbClr val="C00000"/>
                                        </a:solidFill>
                                        <a:latin typeface="Cambria Math" panose="02040503050406030204" pitchFamily="18" charset="0"/>
                                      </a:rPr>
                                      <m:t>𝑖</m:t>
                                    </m:r>
                                  </m:sub>
                                </m:sSub>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𝑥</m:t>
                                </m:r>
                              </m:e>
                            </m:d>
                            <m:r>
                              <a:rPr lang="en-US" b="0" i="1" smtClean="0">
                                <a:solidFill>
                                  <a:srgbClr val="C00000"/>
                                </a:solidFill>
                                <a:latin typeface="Cambria Math" panose="02040503050406030204" pitchFamily="18" charset="0"/>
                              </a:rPr>
                              <m:t>|</m:t>
                            </m:r>
                          </m:num>
                          <m:den>
                            <m:sSub>
                              <m:sSubPr>
                                <m:ctrlPr>
                                  <a:rPr lang="en-US" b="0" i="1" smtClean="0">
                                    <a:solidFill>
                                      <a:srgbClr val="C00000"/>
                                    </a:solidFill>
                                    <a:latin typeface="Cambria Math" panose="02040503050406030204" pitchFamily="18" charset="0"/>
                                  </a:rPr>
                                </m:ctrlPr>
                              </m:sSubPr>
                              <m:e>
                                <m:d>
                                  <m:dPr>
                                    <m:begChr m:val="‖"/>
                                    <m:endChr m:val="‖"/>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𝐴𝑥</m:t>
                                    </m:r>
                                  </m:e>
                                </m:d>
                              </m:e>
                              <m:sub>
                                <m:r>
                                  <a:rPr lang="en-US" b="0" i="1" smtClean="0">
                                    <a:solidFill>
                                      <a:srgbClr val="C00000"/>
                                    </a:solidFill>
                                    <a:latin typeface="Cambria Math" panose="02040503050406030204" pitchFamily="18" charset="0"/>
                                  </a:rPr>
                                  <m:t>1</m:t>
                                </m:r>
                              </m:sub>
                            </m:sSub>
                          </m:den>
                        </m:f>
                      </m:e>
                    </m:func>
                  </m:oMath>
                </a14:m>
                <a:endParaRPr lang="en-US" sz="2800" dirty="0"/>
              </a:p>
              <a:p>
                <a:pPr marL="0" indent="0">
                  <a:buNone/>
                </a:pPr>
                <a:endParaRPr lang="en-US" dirty="0"/>
              </a:p>
            </p:txBody>
          </p:sp>
        </mc:Choice>
        <mc:Fallback xmlns="">
          <p:sp>
            <p:nvSpPr>
              <p:cNvPr id="8" name="Content Placeholder 2">
                <a:extLst>
                  <a:ext uri="{FF2B5EF4-FFF2-40B4-BE49-F238E27FC236}">
                    <a16:creationId xmlns:a16="http://schemas.microsoft.com/office/drawing/2014/main" id="{7FAFF05D-9B00-4B1A-A888-E353C11CAA78}"/>
                  </a:ext>
                </a:extLst>
              </p:cNvPr>
              <p:cNvSpPr>
                <a:spLocks noGrp="1" noRot="1" noChangeAspect="1" noMove="1" noResize="1" noEditPoints="1" noAdjustHandles="1" noChangeArrowheads="1" noChangeShapeType="1" noTextEdit="1"/>
              </p:cNvSpPr>
              <p:nvPr>
                <p:ph idx="1"/>
              </p:nvPr>
            </p:nvSpPr>
            <p:spPr>
              <a:xfrm>
                <a:off x="3986074" y="1825625"/>
                <a:ext cx="7367726" cy="4667250"/>
              </a:xfrm>
              <a:blipFill>
                <a:blip r:embed="rId3"/>
                <a:stretch>
                  <a:fillRect l="-1489" t="-2089"/>
                </a:stretch>
              </a:blipFill>
            </p:spPr>
            <p:txBody>
              <a:bodyPr/>
              <a:lstStyle/>
              <a:p>
                <a:r>
                  <a:rPr lang="en-US">
                    <a:noFill/>
                  </a:rPr>
                  <a:t> </a:t>
                </a:r>
              </a:p>
            </p:txBody>
          </p:sp>
        </mc:Fallback>
      </mc:AlternateContent>
      <p:sp>
        <p:nvSpPr>
          <p:cNvPr id="5" name="Rectangle 4">
            <a:extLst>
              <a:ext uri="{FF2B5EF4-FFF2-40B4-BE49-F238E27FC236}">
                <a16:creationId xmlns:a16="http://schemas.microsoft.com/office/drawing/2014/main" id="{7EB5C823-3983-4C5C-83E7-D8CC0D6C92B7}"/>
              </a:ext>
            </a:extLst>
          </p:cNvPr>
          <p:cNvSpPr/>
          <p:nvPr/>
        </p:nvSpPr>
        <p:spPr>
          <a:xfrm>
            <a:off x="872024" y="1923279"/>
            <a:ext cx="2067907" cy="3572110"/>
          </a:xfrm>
          <a:prstGeom prst="rect">
            <a:avLst/>
          </a:prstGeom>
          <a:noFill/>
          <a:ln w="571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14E514E6-5229-4F78-A599-0383CCCB4707}"/>
                  </a:ext>
                </a:extLst>
              </p:cNvPr>
              <p:cNvSpPr/>
              <p:nvPr/>
            </p:nvSpPr>
            <p:spPr>
              <a:xfrm>
                <a:off x="1813072" y="5697736"/>
                <a:ext cx="394210" cy="40011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000" b="0" i="1" smtClean="0">
                          <a:solidFill>
                            <a:srgbClr val="C00000"/>
                          </a:solidFill>
                          <a:latin typeface="Cambria Math" panose="02040503050406030204" pitchFamily="18" charset="0"/>
                        </a:rPr>
                        <m:t>𝑑</m:t>
                      </m:r>
                    </m:oMath>
                  </m:oMathPara>
                </a14:m>
                <a:endParaRPr lang="en-US" dirty="0">
                  <a:solidFill>
                    <a:srgbClr val="C00000"/>
                  </a:solidFill>
                </a:endParaRPr>
              </a:p>
            </p:txBody>
          </p:sp>
        </mc:Choice>
        <mc:Fallback xmlns="">
          <p:sp>
            <p:nvSpPr>
              <p:cNvPr id="7" name="Rectangle 6">
                <a:extLst>
                  <a:ext uri="{FF2B5EF4-FFF2-40B4-BE49-F238E27FC236}">
                    <a16:creationId xmlns:a16="http://schemas.microsoft.com/office/drawing/2014/main" id="{14E514E6-5229-4F78-A599-0383CCCB4707}"/>
                  </a:ext>
                </a:extLst>
              </p:cNvPr>
              <p:cNvSpPr>
                <a:spLocks noRot="1" noChangeAspect="1" noMove="1" noResize="1" noEditPoints="1" noAdjustHandles="1" noChangeArrowheads="1" noChangeShapeType="1" noTextEdit="1"/>
              </p:cNvSpPr>
              <p:nvPr/>
            </p:nvSpPr>
            <p:spPr>
              <a:xfrm>
                <a:off x="1813072" y="5697736"/>
                <a:ext cx="394210" cy="400110"/>
              </a:xfrm>
              <a:prstGeom prst="rect">
                <a:avLst/>
              </a:prstGeom>
              <a:blipFill>
                <a:blip r:embed="rId4"/>
                <a:stretch>
                  <a:fillRect/>
                </a:stretch>
              </a:blipFill>
            </p:spPr>
            <p:txBody>
              <a:bodyPr/>
              <a:lstStyle/>
              <a:p>
                <a:r>
                  <a:rPr lang="en-US">
                    <a:noFill/>
                  </a:rPr>
                  <a:t> </a:t>
                </a:r>
              </a:p>
            </p:txBody>
          </p:sp>
        </mc:Fallback>
      </mc:AlternateContent>
      <p:sp>
        <p:nvSpPr>
          <p:cNvPr id="9" name="Rectangle 8">
            <a:extLst>
              <a:ext uri="{FF2B5EF4-FFF2-40B4-BE49-F238E27FC236}">
                <a16:creationId xmlns:a16="http://schemas.microsoft.com/office/drawing/2014/main" id="{43A87E7B-2884-4F34-B0C4-46A53A4636B2}"/>
              </a:ext>
            </a:extLst>
          </p:cNvPr>
          <p:cNvSpPr/>
          <p:nvPr/>
        </p:nvSpPr>
        <p:spPr>
          <a:xfrm>
            <a:off x="3158299" y="1926823"/>
            <a:ext cx="398585" cy="2032729"/>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AC5F12C4-F816-4AA2-8782-D3DA88268FA1}"/>
                  </a:ext>
                </a:extLst>
              </p:cNvPr>
              <p:cNvSpPr/>
              <p:nvPr/>
            </p:nvSpPr>
            <p:spPr>
              <a:xfrm>
                <a:off x="1739494" y="2753865"/>
                <a:ext cx="541367"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i="1" smtClean="0">
                          <a:solidFill>
                            <a:srgbClr val="C00000"/>
                          </a:solidFill>
                          <a:latin typeface="Cambria Math" panose="02040503050406030204" pitchFamily="18" charset="0"/>
                        </a:rPr>
                        <m:t>𝐴</m:t>
                      </m:r>
                    </m:oMath>
                  </m:oMathPara>
                </a14:m>
                <a:endParaRPr lang="en-US" dirty="0">
                  <a:solidFill>
                    <a:srgbClr val="C00000"/>
                  </a:solidFill>
                </a:endParaRPr>
              </a:p>
            </p:txBody>
          </p:sp>
        </mc:Choice>
        <mc:Fallback xmlns="">
          <p:sp>
            <p:nvSpPr>
              <p:cNvPr id="10" name="Rectangle 9">
                <a:extLst>
                  <a:ext uri="{FF2B5EF4-FFF2-40B4-BE49-F238E27FC236}">
                    <a16:creationId xmlns:a16="http://schemas.microsoft.com/office/drawing/2014/main" id="{AC5F12C4-F816-4AA2-8782-D3DA88268FA1}"/>
                  </a:ext>
                </a:extLst>
              </p:cNvPr>
              <p:cNvSpPr>
                <a:spLocks noRot="1" noChangeAspect="1" noMove="1" noResize="1" noEditPoints="1" noAdjustHandles="1" noChangeArrowheads="1" noChangeShapeType="1" noTextEdit="1"/>
              </p:cNvSpPr>
              <p:nvPr/>
            </p:nvSpPr>
            <p:spPr>
              <a:xfrm>
                <a:off x="1739494" y="2753865"/>
                <a:ext cx="541367" cy="584775"/>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31A32533-50D8-4742-900A-C968A0A10E0A}"/>
                  </a:ext>
                </a:extLst>
              </p:cNvPr>
              <p:cNvSpPr/>
              <p:nvPr/>
            </p:nvSpPr>
            <p:spPr>
              <a:xfrm>
                <a:off x="3148331" y="2748952"/>
                <a:ext cx="367985" cy="58477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3200" i="1" smtClean="0">
                          <a:solidFill>
                            <a:srgbClr val="C00000"/>
                          </a:solidFill>
                          <a:latin typeface="Cambria Math" panose="02040503050406030204" pitchFamily="18" charset="0"/>
                        </a:rPr>
                        <m:t>𝑥</m:t>
                      </m:r>
                    </m:oMath>
                  </m:oMathPara>
                </a14:m>
                <a:endParaRPr lang="en-US" sz="3200" dirty="0">
                  <a:solidFill>
                    <a:srgbClr val="C00000"/>
                  </a:solidFill>
                </a:endParaRPr>
              </a:p>
            </p:txBody>
          </p:sp>
        </mc:Choice>
        <mc:Fallback xmlns="">
          <p:sp>
            <p:nvSpPr>
              <p:cNvPr id="11" name="Rectangle 10">
                <a:extLst>
                  <a:ext uri="{FF2B5EF4-FFF2-40B4-BE49-F238E27FC236}">
                    <a16:creationId xmlns:a16="http://schemas.microsoft.com/office/drawing/2014/main" id="{31A32533-50D8-4742-900A-C968A0A10E0A}"/>
                  </a:ext>
                </a:extLst>
              </p:cNvPr>
              <p:cNvSpPr>
                <a:spLocks noRot="1" noChangeAspect="1" noMove="1" noResize="1" noEditPoints="1" noAdjustHandles="1" noChangeArrowheads="1" noChangeShapeType="1" noTextEdit="1"/>
              </p:cNvSpPr>
              <p:nvPr/>
            </p:nvSpPr>
            <p:spPr>
              <a:xfrm>
                <a:off x="3148331" y="2748952"/>
                <a:ext cx="367985" cy="584775"/>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E4964515-E984-474F-BDF9-110412973156}"/>
                  </a:ext>
                </a:extLst>
              </p:cNvPr>
              <p:cNvSpPr/>
              <p:nvPr/>
            </p:nvSpPr>
            <p:spPr>
              <a:xfrm>
                <a:off x="305260" y="3156778"/>
                <a:ext cx="37459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solidFill>
                            <a:srgbClr val="C00000"/>
                          </a:solidFill>
                          <a:latin typeface="Cambria Math" panose="02040503050406030204" pitchFamily="18" charset="0"/>
                        </a:rPr>
                        <m:t>𝑛</m:t>
                      </m:r>
                    </m:oMath>
                  </m:oMathPara>
                </a14:m>
                <a:endParaRPr lang="en-US" dirty="0">
                  <a:solidFill>
                    <a:srgbClr val="C00000"/>
                  </a:solidFill>
                </a:endParaRPr>
              </a:p>
            </p:txBody>
          </p:sp>
        </mc:Choice>
        <mc:Fallback xmlns="">
          <p:sp>
            <p:nvSpPr>
              <p:cNvPr id="12" name="Rectangle 11">
                <a:extLst>
                  <a:ext uri="{FF2B5EF4-FFF2-40B4-BE49-F238E27FC236}">
                    <a16:creationId xmlns:a16="http://schemas.microsoft.com/office/drawing/2014/main" id="{E4964515-E984-474F-BDF9-110412973156}"/>
                  </a:ext>
                </a:extLst>
              </p:cNvPr>
              <p:cNvSpPr>
                <a:spLocks noRot="1" noChangeAspect="1" noMove="1" noResize="1" noEditPoints="1" noAdjustHandles="1" noChangeArrowheads="1" noChangeShapeType="1" noTextEdit="1"/>
              </p:cNvSpPr>
              <p:nvPr/>
            </p:nvSpPr>
            <p:spPr>
              <a:xfrm>
                <a:off x="305260" y="3156778"/>
                <a:ext cx="374590"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97251281-E2E9-410D-9DDA-112FC4F2414F}"/>
                  </a:ext>
                </a:extLst>
              </p:cNvPr>
              <p:cNvSpPr/>
              <p:nvPr/>
            </p:nvSpPr>
            <p:spPr>
              <a:xfrm>
                <a:off x="3986074" y="3333727"/>
                <a:ext cx="7751103" cy="52322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d>
                        <m:dPr>
                          <m:ctrlPr>
                            <a:rPr lang="en-US" sz="2800" b="0" i="1" smtClean="0">
                              <a:solidFill>
                                <a:srgbClr val="C00000"/>
                              </a:solidFill>
                              <a:latin typeface="Cambria Math" panose="02040503050406030204" pitchFamily="18" charset="0"/>
                            </a:rPr>
                          </m:ctrlPr>
                        </m:dPr>
                        <m:e>
                          <m:r>
                            <a:rPr lang="en-US" sz="2800" b="0" i="1" smtClean="0">
                              <a:solidFill>
                                <a:srgbClr val="C00000"/>
                              </a:solidFill>
                              <a:latin typeface="Cambria Math" panose="02040503050406030204" pitchFamily="18" charset="0"/>
                            </a:rPr>
                            <m:t>1−</m:t>
                          </m:r>
                          <m:r>
                            <a:rPr lang="en-US" sz="2800" b="0" i="1" smtClean="0">
                              <a:solidFill>
                                <a:srgbClr val="C00000"/>
                              </a:solidFill>
                              <a:latin typeface="Cambria Math" panose="02040503050406030204" pitchFamily="18" charset="0"/>
                            </a:rPr>
                            <m:t>𝜖</m:t>
                          </m:r>
                        </m:e>
                      </m:d>
                      <m:sSub>
                        <m:sSubPr>
                          <m:ctrlPr>
                            <a:rPr lang="en-US" sz="2800" b="0" i="1" smtClean="0">
                              <a:solidFill>
                                <a:srgbClr val="C00000"/>
                              </a:solidFill>
                              <a:latin typeface="Cambria Math" panose="02040503050406030204" pitchFamily="18" charset="0"/>
                            </a:rPr>
                          </m:ctrlPr>
                        </m:sSubPr>
                        <m:e>
                          <m:d>
                            <m:dPr>
                              <m:begChr m:val="‖"/>
                              <m:endChr m:val="‖"/>
                              <m:ctrlPr>
                                <a:rPr lang="en-US" sz="2800" b="0" i="1" smtClean="0">
                                  <a:solidFill>
                                    <a:srgbClr val="C00000"/>
                                  </a:solidFill>
                                  <a:latin typeface="Cambria Math" panose="02040503050406030204" pitchFamily="18" charset="0"/>
                                </a:rPr>
                              </m:ctrlPr>
                            </m:dPr>
                            <m:e>
                              <m:r>
                                <a:rPr lang="en-US" sz="2800" b="0" i="1" smtClean="0">
                                  <a:solidFill>
                                    <a:srgbClr val="C00000"/>
                                  </a:solidFill>
                                  <a:latin typeface="Cambria Math" panose="02040503050406030204" pitchFamily="18" charset="0"/>
                                </a:rPr>
                                <m:t>𝐴𝑥</m:t>
                              </m:r>
                            </m:e>
                          </m:d>
                        </m:e>
                        <m:sub>
                          <m:r>
                            <a:rPr lang="en-US" sz="2800" b="0" i="1" smtClean="0">
                              <a:solidFill>
                                <a:srgbClr val="C00000"/>
                              </a:solidFill>
                              <a:latin typeface="Cambria Math" panose="02040503050406030204" pitchFamily="18" charset="0"/>
                            </a:rPr>
                            <m:t>1</m:t>
                          </m:r>
                        </m:sub>
                      </m:sSub>
                      <m:r>
                        <a:rPr lang="en-US" sz="2800" b="0" i="1" smtClean="0">
                          <a:solidFill>
                            <a:srgbClr val="C00000"/>
                          </a:solidFill>
                          <a:latin typeface="Cambria Math" panose="02040503050406030204" pitchFamily="18" charset="0"/>
                        </a:rPr>
                        <m:t>≤</m:t>
                      </m:r>
                      <m:sSub>
                        <m:sSubPr>
                          <m:ctrlPr>
                            <a:rPr lang="en-US" sz="2800" b="0" i="1" smtClean="0">
                              <a:solidFill>
                                <a:srgbClr val="C00000"/>
                              </a:solidFill>
                              <a:latin typeface="Cambria Math" panose="02040503050406030204" pitchFamily="18" charset="0"/>
                            </a:rPr>
                          </m:ctrlPr>
                        </m:sSubPr>
                        <m:e>
                          <m:d>
                            <m:dPr>
                              <m:begChr m:val="‖"/>
                              <m:endChr m:val="‖"/>
                              <m:ctrlPr>
                                <a:rPr lang="en-US" sz="2800" b="0" i="1" smtClean="0">
                                  <a:solidFill>
                                    <a:srgbClr val="C00000"/>
                                  </a:solidFill>
                                  <a:latin typeface="Cambria Math" panose="02040503050406030204" pitchFamily="18" charset="0"/>
                                </a:rPr>
                              </m:ctrlPr>
                            </m:dPr>
                            <m:e>
                              <m:r>
                                <a:rPr lang="en-US" sz="2800" b="0" i="1" smtClean="0">
                                  <a:solidFill>
                                    <a:srgbClr val="C00000"/>
                                  </a:solidFill>
                                  <a:latin typeface="Cambria Math" panose="02040503050406030204" pitchFamily="18" charset="0"/>
                                </a:rPr>
                                <m:t>𝑀𝑥</m:t>
                              </m:r>
                            </m:e>
                          </m:d>
                        </m:e>
                        <m:sub>
                          <m:r>
                            <a:rPr lang="en-US" sz="2800" b="0" i="1" smtClean="0">
                              <a:solidFill>
                                <a:srgbClr val="C00000"/>
                              </a:solidFill>
                              <a:latin typeface="Cambria Math" panose="02040503050406030204" pitchFamily="18" charset="0"/>
                            </a:rPr>
                            <m:t>1</m:t>
                          </m:r>
                        </m:sub>
                      </m:sSub>
                      <m:r>
                        <a:rPr lang="en-US" sz="2800" b="0" i="1" smtClean="0">
                          <a:solidFill>
                            <a:srgbClr val="C00000"/>
                          </a:solidFill>
                          <a:latin typeface="Cambria Math" panose="02040503050406030204" pitchFamily="18" charset="0"/>
                        </a:rPr>
                        <m:t>≤</m:t>
                      </m:r>
                      <m:d>
                        <m:dPr>
                          <m:ctrlPr>
                            <a:rPr lang="en-US" sz="2800" b="0" i="1" smtClean="0">
                              <a:solidFill>
                                <a:srgbClr val="C00000"/>
                              </a:solidFill>
                              <a:latin typeface="Cambria Math" panose="02040503050406030204" pitchFamily="18" charset="0"/>
                            </a:rPr>
                          </m:ctrlPr>
                        </m:dPr>
                        <m:e>
                          <m:r>
                            <a:rPr lang="en-US" sz="2800" b="0" i="1" smtClean="0">
                              <a:solidFill>
                                <a:srgbClr val="C00000"/>
                              </a:solidFill>
                              <a:latin typeface="Cambria Math" panose="02040503050406030204" pitchFamily="18" charset="0"/>
                            </a:rPr>
                            <m:t>1+</m:t>
                          </m:r>
                          <m:r>
                            <a:rPr lang="en-US" sz="2800" b="0" i="1" smtClean="0">
                              <a:solidFill>
                                <a:srgbClr val="C00000"/>
                              </a:solidFill>
                              <a:latin typeface="Cambria Math" panose="02040503050406030204" pitchFamily="18" charset="0"/>
                            </a:rPr>
                            <m:t>𝜖</m:t>
                          </m:r>
                        </m:e>
                      </m:d>
                      <m:sSub>
                        <m:sSubPr>
                          <m:ctrlPr>
                            <a:rPr lang="en-US" sz="2800" b="0" i="1" smtClean="0">
                              <a:solidFill>
                                <a:srgbClr val="C00000"/>
                              </a:solidFill>
                              <a:latin typeface="Cambria Math" panose="02040503050406030204" pitchFamily="18" charset="0"/>
                            </a:rPr>
                          </m:ctrlPr>
                        </m:sSubPr>
                        <m:e>
                          <m:d>
                            <m:dPr>
                              <m:begChr m:val="‖"/>
                              <m:endChr m:val="‖"/>
                              <m:ctrlPr>
                                <a:rPr lang="en-US" sz="2800" b="0" i="1" smtClean="0">
                                  <a:solidFill>
                                    <a:srgbClr val="C00000"/>
                                  </a:solidFill>
                                  <a:latin typeface="Cambria Math" panose="02040503050406030204" pitchFamily="18" charset="0"/>
                                </a:rPr>
                              </m:ctrlPr>
                            </m:dPr>
                            <m:e>
                              <m:r>
                                <a:rPr lang="en-US" sz="2800" b="0" i="1" smtClean="0">
                                  <a:solidFill>
                                    <a:srgbClr val="C00000"/>
                                  </a:solidFill>
                                  <a:latin typeface="Cambria Math" panose="02040503050406030204" pitchFamily="18" charset="0"/>
                                </a:rPr>
                                <m:t>𝐴𝑥</m:t>
                              </m:r>
                            </m:e>
                          </m:d>
                        </m:e>
                        <m:sub>
                          <m:r>
                            <a:rPr lang="en-US" sz="2800" b="0" i="1" smtClean="0">
                              <a:solidFill>
                                <a:srgbClr val="C00000"/>
                              </a:solidFill>
                              <a:latin typeface="Cambria Math" panose="02040503050406030204" pitchFamily="18" charset="0"/>
                            </a:rPr>
                            <m:t>1</m:t>
                          </m:r>
                        </m:sub>
                      </m:sSub>
                    </m:oMath>
                  </m:oMathPara>
                </a14:m>
                <a:endParaRPr lang="en-US" sz="2800" dirty="0"/>
              </a:p>
            </p:txBody>
          </p:sp>
        </mc:Choice>
        <mc:Fallback xmlns="">
          <p:sp>
            <p:nvSpPr>
              <p:cNvPr id="6" name="Rectangle 5">
                <a:extLst>
                  <a:ext uri="{FF2B5EF4-FFF2-40B4-BE49-F238E27FC236}">
                    <a16:creationId xmlns:a16="http://schemas.microsoft.com/office/drawing/2014/main" id="{97251281-E2E9-410D-9DDA-112FC4F2414F}"/>
                  </a:ext>
                </a:extLst>
              </p:cNvPr>
              <p:cNvSpPr>
                <a:spLocks noRot="1" noChangeAspect="1" noMove="1" noResize="1" noEditPoints="1" noAdjustHandles="1" noChangeArrowheads="1" noChangeShapeType="1" noTextEdit="1"/>
              </p:cNvSpPr>
              <p:nvPr/>
            </p:nvSpPr>
            <p:spPr>
              <a:xfrm>
                <a:off x="3986074" y="3333727"/>
                <a:ext cx="7751103" cy="523220"/>
              </a:xfrm>
              <a:prstGeom prst="rect">
                <a:avLst/>
              </a:prstGeom>
              <a:blipFill>
                <a:blip r:embed="rId8"/>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98830931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rgbClr val="C00000"/>
                </a:solidFill>
              </a:rPr>
              <a:t>Template</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a:xfrm>
                <a:off x="838201" y="1825625"/>
                <a:ext cx="7426910" cy="4895686"/>
              </a:xfrm>
            </p:spPr>
            <p:txBody>
              <a:bodyPr>
                <a:normAutofit/>
              </a:bodyPr>
              <a:lstStyle/>
              <a:p>
                <a:pPr marL="457200" indent="-457200">
                  <a:buClr>
                    <a:schemeClr val="tx1"/>
                  </a:buClr>
                  <a:buFont typeface="Wingdings" panose="05000000000000000000" pitchFamily="2" charset="2"/>
                  <a:buChar char="v"/>
                </a:pPr>
                <a:r>
                  <a:rPr lang="en-US" dirty="0"/>
                  <a:t>Reverse online </a:t>
                </a:r>
                <a14:m>
                  <m:oMath xmlns:m="http://schemas.openxmlformats.org/officeDocument/2006/math">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ℓ</m:t>
                        </m:r>
                      </m:e>
                      <m:sub>
                        <m:r>
                          <a:rPr lang="en-US" i="1">
                            <a:solidFill>
                              <a:srgbClr val="C00000"/>
                            </a:solidFill>
                            <a:latin typeface="Cambria Math" panose="02040503050406030204" pitchFamily="18" charset="0"/>
                          </a:rPr>
                          <m:t>1</m:t>
                        </m:r>
                      </m:sub>
                    </m:sSub>
                  </m:oMath>
                </a14:m>
                <a:r>
                  <a:rPr lang="en-US" dirty="0"/>
                  <a:t> sensitivity: Sample each row </a:t>
                </a:r>
                <a14:m>
                  <m:oMath xmlns:m="http://schemas.openxmlformats.org/officeDocument/2006/math">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𝑎</m:t>
                        </m:r>
                      </m:e>
                      <m:sub>
                        <m:r>
                          <a:rPr lang="en-US" i="1">
                            <a:solidFill>
                              <a:srgbClr val="C00000"/>
                            </a:solidFill>
                            <a:latin typeface="Cambria Math" panose="02040503050406030204" pitchFamily="18" charset="0"/>
                          </a:rPr>
                          <m:t>𝑖</m:t>
                        </m:r>
                      </m:sub>
                    </m:sSub>
                  </m:oMath>
                </a14:m>
                <a:r>
                  <a:rPr lang="en-US" dirty="0"/>
                  <a:t> with probability </a:t>
                </a:r>
                <a14:m>
                  <m:oMath xmlns:m="http://schemas.openxmlformats.org/officeDocument/2006/math">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𝑝</m:t>
                        </m:r>
                      </m:e>
                      <m:sub>
                        <m:r>
                          <a:rPr lang="en-US" i="1">
                            <a:solidFill>
                              <a:srgbClr val="C00000"/>
                            </a:solidFill>
                            <a:latin typeface="Cambria Math" panose="02040503050406030204" pitchFamily="18" charset="0"/>
                          </a:rPr>
                          <m:t>𝑖</m:t>
                        </m:r>
                      </m:sub>
                    </m:sSub>
                    <m:r>
                      <a:rPr lang="en-US" i="1">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𝜏</m:t>
                        </m:r>
                      </m:e>
                      <m:sub>
                        <m:r>
                          <a:rPr lang="en-US" i="1">
                            <a:solidFill>
                              <a:srgbClr val="C00000"/>
                            </a:solidFill>
                            <a:latin typeface="Cambria Math" panose="02040503050406030204" pitchFamily="18" charset="0"/>
                          </a:rPr>
                          <m:t>𝑖</m:t>
                        </m:r>
                      </m:sub>
                    </m:sSub>
                  </m:oMath>
                </a14:m>
                <a:r>
                  <a:rPr lang="en-US" dirty="0">
                    <a:solidFill>
                      <a:srgbClr val="C00000"/>
                    </a:solidFill>
                  </a:rPr>
                  <a:t> </a:t>
                </a:r>
                <a14:m>
                  <m:oMath xmlns:m="http://schemas.openxmlformats.org/officeDocument/2006/math">
                    <m:r>
                      <a:rPr lang="en-US" i="1">
                        <a:solidFill>
                          <a:srgbClr val="C00000"/>
                        </a:solidFill>
                        <a:latin typeface="Cambria Math" panose="02040503050406030204" pitchFamily="18" charset="0"/>
                      </a:rPr>
                      <m:t>=</m:t>
                    </m:r>
                    <m:func>
                      <m:funcPr>
                        <m:ctrlPr>
                          <a:rPr lang="en-US" i="1">
                            <a:solidFill>
                              <a:srgbClr val="C00000"/>
                            </a:solidFill>
                            <a:latin typeface="Cambria Math" panose="02040503050406030204" pitchFamily="18" charset="0"/>
                          </a:rPr>
                        </m:ctrlPr>
                      </m:funcPr>
                      <m:fName>
                        <m:r>
                          <m:rPr>
                            <m:sty m:val="p"/>
                          </m:rPr>
                          <a:rPr lang="en-US">
                            <a:solidFill>
                              <a:srgbClr val="C00000"/>
                            </a:solidFill>
                            <a:latin typeface="Cambria Math" panose="02040503050406030204" pitchFamily="18" charset="0"/>
                          </a:rPr>
                          <m:t>max</m:t>
                        </m:r>
                      </m:fName>
                      <m:e>
                        <m:f>
                          <m:fPr>
                            <m:ctrlPr>
                              <a:rPr lang="en-US" i="1">
                                <a:solidFill>
                                  <a:srgbClr val="C00000"/>
                                </a:solidFill>
                                <a:latin typeface="Cambria Math" panose="02040503050406030204" pitchFamily="18" charset="0"/>
                              </a:rPr>
                            </m:ctrlPr>
                          </m:fPr>
                          <m:num>
                            <m:r>
                              <a:rPr lang="en-US" i="1">
                                <a:solidFill>
                                  <a:srgbClr val="C00000"/>
                                </a:solidFill>
                                <a:latin typeface="Cambria Math" panose="02040503050406030204" pitchFamily="18" charset="0"/>
                              </a:rPr>
                              <m:t>|</m:t>
                            </m:r>
                            <m:d>
                              <m:dPr>
                                <m:begChr m:val="⟨"/>
                                <m:endChr m:val="⟩"/>
                                <m:ctrlPr>
                                  <a:rPr lang="en-US" i="1">
                                    <a:solidFill>
                                      <a:srgbClr val="C00000"/>
                                    </a:solidFill>
                                    <a:latin typeface="Cambria Math" panose="02040503050406030204" pitchFamily="18" charset="0"/>
                                  </a:rPr>
                                </m:ctrlPr>
                              </m:dPr>
                              <m:e>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𝑎</m:t>
                                    </m:r>
                                  </m:e>
                                  <m:sub>
                                    <m:r>
                                      <a:rPr lang="en-US" i="1">
                                        <a:solidFill>
                                          <a:srgbClr val="C00000"/>
                                        </a:solidFill>
                                        <a:latin typeface="Cambria Math" panose="02040503050406030204" pitchFamily="18" charset="0"/>
                                      </a:rPr>
                                      <m:t>𝑖</m:t>
                                    </m:r>
                                  </m:sub>
                                </m:sSub>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𝑥</m:t>
                                </m:r>
                              </m:e>
                            </m:d>
                            <m:r>
                              <a:rPr lang="en-US" i="1">
                                <a:solidFill>
                                  <a:srgbClr val="C00000"/>
                                </a:solidFill>
                                <a:latin typeface="Cambria Math" panose="02040503050406030204" pitchFamily="18" charset="0"/>
                              </a:rPr>
                              <m:t>|</m:t>
                            </m:r>
                          </m:num>
                          <m:den>
                            <m:sSub>
                              <m:sSubPr>
                                <m:ctrlPr>
                                  <a:rPr lang="en-US" i="1">
                                    <a:solidFill>
                                      <a:srgbClr val="C00000"/>
                                    </a:solidFill>
                                    <a:latin typeface="Cambria Math" panose="02040503050406030204" pitchFamily="18" charset="0"/>
                                  </a:rPr>
                                </m:ctrlPr>
                              </m:sSubPr>
                              <m:e>
                                <m:d>
                                  <m:dPr>
                                    <m:begChr m:val="‖"/>
                                    <m:endChr m:val="‖"/>
                                    <m:ctrlPr>
                                      <a:rPr lang="en-US" i="1">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𝐵</m:t>
                                    </m:r>
                                    <m:r>
                                      <a:rPr lang="en-US" i="1">
                                        <a:solidFill>
                                          <a:srgbClr val="C00000"/>
                                        </a:solidFill>
                                        <a:latin typeface="Cambria Math" panose="02040503050406030204" pitchFamily="18" charset="0"/>
                                      </a:rPr>
                                      <m:t>𝑥</m:t>
                                    </m:r>
                                  </m:e>
                                </m:d>
                              </m:e>
                              <m:sub>
                                <m:r>
                                  <a:rPr lang="en-US" i="1">
                                    <a:solidFill>
                                      <a:srgbClr val="C00000"/>
                                    </a:solidFill>
                                    <a:latin typeface="Cambria Math" panose="02040503050406030204" pitchFamily="18" charset="0"/>
                                  </a:rPr>
                                  <m:t>1</m:t>
                                </m:r>
                              </m:sub>
                            </m:sSub>
                          </m:den>
                        </m:f>
                      </m:e>
                    </m:func>
                  </m:oMath>
                </a14:m>
                <a:endParaRPr lang="en-US" dirty="0"/>
              </a:p>
              <a:p>
                <a:pPr marL="457200" indent="-457200">
                  <a:buClr>
                    <a:schemeClr val="tx1"/>
                  </a:buClr>
                  <a:buFont typeface="Wingdings" panose="05000000000000000000" pitchFamily="2" charset="2"/>
                  <a:buChar char="v"/>
                </a:pPr>
                <a:r>
                  <a:rPr lang="en-US" dirty="0"/>
                  <a:t>Monotonicity of </a:t>
                </a:r>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ℓ</m:t>
                        </m:r>
                      </m:e>
                      <m:sub>
                        <m:r>
                          <a:rPr lang="en-US" i="1">
                            <a:solidFill>
                              <a:srgbClr val="C00000"/>
                            </a:solidFill>
                            <a:latin typeface="Cambria Math" panose="02040503050406030204" pitchFamily="18" charset="0"/>
                          </a:rPr>
                          <m:t>1</m:t>
                        </m:r>
                      </m:sub>
                    </m:sSub>
                  </m:oMath>
                </a14:m>
                <a:r>
                  <a:rPr lang="en-US" dirty="0"/>
                  <a:t> sensitivity</a:t>
                </a:r>
              </a:p>
              <a:p>
                <a:pPr marL="457200" indent="-457200">
                  <a:buClr>
                    <a:schemeClr val="tx1"/>
                  </a:buClr>
                  <a:buFont typeface="Wingdings" panose="05000000000000000000" pitchFamily="2" charset="2"/>
                  <a:buChar char="v"/>
                </a:pPr>
                <a:r>
                  <a:rPr lang="en-US" dirty="0"/>
                  <a:t>Use martingale and a net argument to show that output matrix </a:t>
                </a:r>
                <a14:m>
                  <m:oMath xmlns:m="http://schemas.openxmlformats.org/officeDocument/2006/math">
                    <m:r>
                      <a:rPr lang="en-US" i="1">
                        <a:solidFill>
                          <a:srgbClr val="C00000"/>
                        </a:solidFill>
                        <a:latin typeface="Cambria Math" panose="02040503050406030204" pitchFamily="18" charset="0"/>
                      </a:rPr>
                      <m:t>𝑀</m:t>
                    </m:r>
                    <m:r>
                      <a:rPr lang="en-US" i="1">
                        <a:solidFill>
                          <a:srgbClr val="C00000"/>
                        </a:solidFill>
                        <a:latin typeface="Cambria Math" panose="02040503050406030204" pitchFamily="18" charset="0"/>
                      </a:rPr>
                      <m:t>∈</m:t>
                    </m:r>
                    <m:sSup>
                      <m:sSupPr>
                        <m:ctrlPr>
                          <a:rPr lang="en-US" i="1">
                            <a:solidFill>
                              <a:srgbClr val="C00000"/>
                            </a:solidFill>
                            <a:latin typeface="Cambria Math" panose="02040503050406030204" pitchFamily="18" charset="0"/>
                          </a:rPr>
                        </m:ctrlPr>
                      </m:sSupPr>
                      <m:e>
                        <m:r>
                          <a:rPr lang="en-US" i="1">
                            <a:solidFill>
                              <a:srgbClr val="C00000"/>
                            </a:solidFill>
                            <a:latin typeface="Cambria Math" panose="02040503050406030204" pitchFamily="18" charset="0"/>
                          </a:rPr>
                          <m:t>𝑅</m:t>
                        </m:r>
                      </m:e>
                      <m:sup>
                        <m:r>
                          <a:rPr lang="en-US" i="1">
                            <a:solidFill>
                              <a:srgbClr val="C00000"/>
                            </a:solidFill>
                            <a:latin typeface="Cambria Math" panose="02040503050406030204" pitchFamily="18" charset="0"/>
                          </a:rPr>
                          <m:t>𝑚</m:t>
                        </m:r>
                        <m:r>
                          <a:rPr lang="en-US"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𝑑</m:t>
                        </m:r>
                      </m:sup>
                    </m:sSup>
                  </m:oMath>
                </a14:m>
                <a:r>
                  <a:rPr lang="en-US" dirty="0"/>
                  <a:t> satisfies </a:t>
                </a:r>
                <a14:m>
                  <m:oMath xmlns:m="http://schemas.openxmlformats.org/officeDocument/2006/math">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1−</m:t>
                        </m:r>
                        <m:r>
                          <a:rPr lang="en-US" i="1">
                            <a:solidFill>
                              <a:srgbClr val="C00000"/>
                            </a:solidFill>
                            <a:latin typeface="Cambria Math" panose="02040503050406030204" pitchFamily="18" charset="0"/>
                          </a:rPr>
                          <m:t>𝜖</m:t>
                        </m:r>
                      </m:e>
                    </m:d>
                    <m:sSub>
                      <m:sSubPr>
                        <m:ctrlPr>
                          <a:rPr lang="en-US" i="1">
                            <a:solidFill>
                              <a:srgbClr val="C00000"/>
                            </a:solidFill>
                            <a:latin typeface="Cambria Math" panose="02040503050406030204" pitchFamily="18" charset="0"/>
                          </a:rPr>
                        </m:ctrlPr>
                      </m:sSubPr>
                      <m:e>
                        <m:d>
                          <m:dPr>
                            <m:begChr m:val="‖"/>
                            <m:endChr m:val="‖"/>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𝐴𝑥</m:t>
                            </m:r>
                          </m:e>
                        </m:d>
                      </m:e>
                      <m:sub>
                        <m:r>
                          <a:rPr lang="en-US" i="1">
                            <a:solidFill>
                              <a:srgbClr val="C00000"/>
                            </a:solidFill>
                            <a:latin typeface="Cambria Math" panose="02040503050406030204" pitchFamily="18" charset="0"/>
                          </a:rPr>
                          <m:t>1</m:t>
                        </m:r>
                      </m:sub>
                    </m:sSub>
                    <m:r>
                      <a:rPr lang="en-US" i="1">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d>
                          <m:dPr>
                            <m:begChr m:val="‖"/>
                            <m:endChr m:val="‖"/>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𝑀𝑥</m:t>
                            </m:r>
                          </m:e>
                        </m:d>
                      </m:e>
                      <m:sub>
                        <m:r>
                          <a:rPr lang="en-US" i="1">
                            <a:solidFill>
                              <a:srgbClr val="C00000"/>
                            </a:solidFill>
                            <a:latin typeface="Cambria Math" panose="02040503050406030204" pitchFamily="18" charset="0"/>
                          </a:rPr>
                          <m:t>1</m:t>
                        </m:r>
                      </m:sub>
                    </m:sSub>
                    <m:r>
                      <a:rPr lang="en-US" i="1">
                        <a:solidFill>
                          <a:srgbClr val="C00000"/>
                        </a:solidFill>
                        <a:latin typeface="Cambria Math" panose="02040503050406030204" pitchFamily="18" charset="0"/>
                      </a:rPr>
                      <m:t>≤</m:t>
                    </m:r>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1+</m:t>
                        </m:r>
                        <m:r>
                          <a:rPr lang="en-US" i="1">
                            <a:solidFill>
                              <a:srgbClr val="C00000"/>
                            </a:solidFill>
                            <a:latin typeface="Cambria Math" panose="02040503050406030204" pitchFamily="18" charset="0"/>
                          </a:rPr>
                          <m:t>𝜖</m:t>
                        </m:r>
                      </m:e>
                    </m:d>
                    <m:sSub>
                      <m:sSubPr>
                        <m:ctrlPr>
                          <a:rPr lang="en-US" i="1">
                            <a:solidFill>
                              <a:srgbClr val="C00000"/>
                            </a:solidFill>
                            <a:latin typeface="Cambria Math" panose="02040503050406030204" pitchFamily="18" charset="0"/>
                          </a:rPr>
                        </m:ctrlPr>
                      </m:sSubPr>
                      <m:e>
                        <m:d>
                          <m:dPr>
                            <m:begChr m:val="‖"/>
                            <m:endChr m:val="‖"/>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𝐴𝑥</m:t>
                            </m:r>
                          </m:e>
                        </m:d>
                      </m:e>
                      <m:sub>
                        <m:r>
                          <a:rPr lang="en-US" i="1">
                            <a:solidFill>
                              <a:srgbClr val="C00000"/>
                            </a:solidFill>
                            <a:latin typeface="Cambria Math" panose="02040503050406030204" pitchFamily="18" charset="0"/>
                          </a:rPr>
                          <m:t>1</m:t>
                        </m:r>
                      </m:sub>
                    </m:sSub>
                  </m:oMath>
                </a14:m>
                <a:r>
                  <a:rPr lang="en-US" dirty="0">
                    <a:solidFill>
                      <a:srgbClr val="00B0F0"/>
                    </a:solidFill>
                  </a:rPr>
                  <a:t> </a:t>
                </a:r>
                <a:r>
                  <a:rPr lang="en-US" dirty="0"/>
                  <a:t>for </a:t>
                </a:r>
                <a:r>
                  <a:rPr lang="en-US" i="1" dirty="0">
                    <a:solidFill>
                      <a:srgbClr val="7030A0"/>
                    </a:solidFill>
                  </a:rPr>
                  <a:t>every</a:t>
                </a:r>
                <a:r>
                  <a:rPr lang="en-US" i="1" dirty="0"/>
                  <a:t> </a:t>
                </a:r>
                <a14:m>
                  <m:oMath xmlns:m="http://schemas.openxmlformats.org/officeDocument/2006/math">
                    <m:r>
                      <a:rPr lang="en-US" i="1">
                        <a:solidFill>
                          <a:srgbClr val="C00000"/>
                        </a:solidFill>
                        <a:latin typeface="Cambria Math" panose="02040503050406030204" pitchFamily="18" charset="0"/>
                      </a:rPr>
                      <m:t>𝑥</m:t>
                    </m:r>
                    <m:r>
                      <a:rPr lang="en-US" i="1">
                        <a:solidFill>
                          <a:srgbClr val="C00000"/>
                        </a:solidFill>
                        <a:latin typeface="Cambria Math" panose="02040503050406030204" pitchFamily="18" charset="0"/>
                      </a:rPr>
                      <m:t>∈</m:t>
                    </m:r>
                    <m:sSup>
                      <m:sSupPr>
                        <m:ctrlPr>
                          <a:rPr lang="en-US" i="1">
                            <a:solidFill>
                              <a:srgbClr val="C00000"/>
                            </a:solidFill>
                            <a:latin typeface="Cambria Math" panose="02040503050406030204" pitchFamily="18" charset="0"/>
                          </a:rPr>
                        </m:ctrlPr>
                      </m:sSupPr>
                      <m:e>
                        <m:r>
                          <a:rPr lang="en-US" i="1">
                            <a:solidFill>
                              <a:srgbClr val="C00000"/>
                            </a:solidFill>
                            <a:latin typeface="Cambria Math" panose="02040503050406030204" pitchFamily="18" charset="0"/>
                          </a:rPr>
                          <m:t>𝑅</m:t>
                        </m:r>
                      </m:e>
                      <m:sup>
                        <m:r>
                          <a:rPr lang="en-US" i="1">
                            <a:solidFill>
                              <a:srgbClr val="C00000"/>
                            </a:solidFill>
                            <a:latin typeface="Cambria Math" panose="02040503050406030204" pitchFamily="18" charset="0"/>
                          </a:rPr>
                          <m:t>𝑑</m:t>
                        </m:r>
                      </m:sup>
                    </m:sSup>
                    <m:r>
                      <a:rPr lang="en-US" i="1">
                        <a:solidFill>
                          <a:srgbClr val="00B0F0"/>
                        </a:solidFill>
                        <a:latin typeface="Cambria Math" panose="02040503050406030204" pitchFamily="18" charset="0"/>
                      </a:rPr>
                      <m:t> </m:t>
                    </m:r>
                  </m:oMath>
                </a14:m>
                <a:endParaRPr lang="en-US" dirty="0">
                  <a:solidFill>
                    <a:srgbClr val="00B0F0"/>
                  </a:solidFill>
                </a:endParaRPr>
              </a:p>
              <a:p>
                <a:pPr marL="457200" indent="-457200">
                  <a:buClr>
                    <a:schemeClr val="tx1"/>
                  </a:buClr>
                  <a:buFont typeface="Wingdings" panose="05000000000000000000" pitchFamily="2" charset="2"/>
                  <a:buChar char="v"/>
                </a:pPr>
                <a:endParaRPr lang="en-US" dirty="0">
                  <a:solidFill>
                    <a:srgbClr val="00B0F0"/>
                  </a:solidFill>
                </a:endParaRPr>
              </a:p>
              <a:p>
                <a:pPr marL="457200" indent="-457200">
                  <a:buClr>
                    <a:schemeClr val="tx1"/>
                  </a:buClr>
                  <a:buFont typeface="Wingdings" panose="05000000000000000000" pitchFamily="2" charset="2"/>
                  <a:buChar char="v"/>
                </a:pPr>
                <a:r>
                  <a:rPr lang="en-US" dirty="0"/>
                  <a:t>Issue: Bound </a:t>
                </a:r>
                <a14:m>
                  <m:oMath xmlns:m="http://schemas.openxmlformats.org/officeDocument/2006/math">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𝜏</m:t>
                        </m:r>
                      </m:e>
                      <m:sub>
                        <m:r>
                          <a:rPr lang="en-US" i="1">
                            <a:solidFill>
                              <a:srgbClr val="C00000"/>
                            </a:solidFill>
                            <a:latin typeface="Cambria Math" panose="02040503050406030204" pitchFamily="18" charset="0"/>
                          </a:rPr>
                          <m:t>𝑖</m:t>
                        </m:r>
                      </m:sub>
                    </m:sSub>
                  </m:oMath>
                </a14:m>
                <a:endParaRPr lang="en-US" dirty="0">
                  <a:solidFill>
                    <a:srgbClr val="00B0F0"/>
                  </a:solidFill>
                </a:endParaRPr>
              </a:p>
            </p:txBody>
          </p:sp>
        </mc:Choice>
        <mc:Fallback xmlns="">
          <p:sp>
            <p:nvSpPr>
              <p:cNvPr id="3" name="Content Placeholder 2">
                <a:extLst>
                  <a:ext uri="{FF2B5EF4-FFF2-40B4-BE49-F238E27FC236}">
                    <a16:creationId xmlns:a16="http://schemas.microsoft.com/office/drawing/2014/main" id="{15255D49-9D60-44DD-910D-2EBD0529DEC9}"/>
                  </a:ext>
                </a:extLst>
              </p:cNvPr>
              <p:cNvSpPr>
                <a:spLocks noGrp="1" noRot="1" noChangeAspect="1" noMove="1" noResize="1" noEditPoints="1" noAdjustHandles="1" noChangeArrowheads="1" noChangeShapeType="1" noTextEdit="1"/>
              </p:cNvSpPr>
              <p:nvPr>
                <p:ph idx="1"/>
              </p:nvPr>
            </p:nvSpPr>
            <p:spPr>
              <a:xfrm>
                <a:off x="838201" y="1825625"/>
                <a:ext cx="7426910" cy="4895686"/>
              </a:xfrm>
              <a:blipFill>
                <a:blip r:embed="rId2"/>
                <a:stretch>
                  <a:fillRect l="-1478" t="-1990" r="-1560"/>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3D9EFEAD-AF92-446A-A800-B54C02641C0A}"/>
              </a:ext>
            </a:extLst>
          </p:cNvPr>
          <p:cNvSpPr/>
          <p:nvPr/>
        </p:nvSpPr>
        <p:spPr>
          <a:xfrm>
            <a:off x="9119956" y="1209795"/>
            <a:ext cx="2067907" cy="2219205"/>
          </a:xfrm>
          <a:prstGeom prst="rect">
            <a:avLst/>
          </a:prstGeom>
          <a:noFill/>
          <a:ln w="571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10F524FD-2A0E-41E7-853C-16A43FF84DF3}"/>
                  </a:ext>
                </a:extLst>
              </p:cNvPr>
              <p:cNvSpPr/>
              <p:nvPr/>
            </p:nvSpPr>
            <p:spPr>
              <a:xfrm>
                <a:off x="9965549" y="1607083"/>
                <a:ext cx="541367"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i="1" smtClean="0">
                          <a:solidFill>
                            <a:srgbClr val="C00000"/>
                          </a:solidFill>
                          <a:latin typeface="Cambria Math" panose="02040503050406030204" pitchFamily="18" charset="0"/>
                        </a:rPr>
                        <m:t>𝐴</m:t>
                      </m:r>
                    </m:oMath>
                  </m:oMathPara>
                </a14:m>
                <a:endParaRPr lang="en-US" dirty="0">
                  <a:solidFill>
                    <a:srgbClr val="C00000"/>
                  </a:solidFill>
                </a:endParaRPr>
              </a:p>
            </p:txBody>
          </p:sp>
        </mc:Choice>
        <mc:Fallback xmlns="">
          <p:sp>
            <p:nvSpPr>
              <p:cNvPr id="5" name="Rectangle 4">
                <a:extLst>
                  <a:ext uri="{FF2B5EF4-FFF2-40B4-BE49-F238E27FC236}">
                    <a16:creationId xmlns:a16="http://schemas.microsoft.com/office/drawing/2014/main" id="{10F524FD-2A0E-41E7-853C-16A43FF84DF3}"/>
                  </a:ext>
                </a:extLst>
              </p:cNvPr>
              <p:cNvSpPr>
                <a:spLocks noRot="1" noChangeAspect="1" noMove="1" noResize="1" noEditPoints="1" noAdjustHandles="1" noChangeArrowheads="1" noChangeShapeType="1" noTextEdit="1"/>
              </p:cNvSpPr>
              <p:nvPr/>
            </p:nvSpPr>
            <p:spPr>
              <a:xfrm>
                <a:off x="9965549" y="1607083"/>
                <a:ext cx="541367" cy="584775"/>
              </a:xfrm>
              <a:prstGeom prst="rect">
                <a:avLst/>
              </a:prstGeom>
              <a:blipFill>
                <a:blip r:embed="rId3"/>
                <a:stretch>
                  <a:fillRect/>
                </a:stretch>
              </a:blipFill>
            </p:spPr>
            <p:txBody>
              <a:bodyPr/>
              <a:lstStyle/>
              <a:p>
                <a:r>
                  <a:rPr lang="en-US">
                    <a:noFill/>
                  </a:rPr>
                  <a:t> </a:t>
                </a:r>
              </a:p>
            </p:txBody>
          </p:sp>
        </mc:Fallback>
      </mc:AlternateContent>
      <p:sp>
        <p:nvSpPr>
          <p:cNvPr id="6" name="Rectangle 5">
            <a:extLst>
              <a:ext uri="{FF2B5EF4-FFF2-40B4-BE49-F238E27FC236}">
                <a16:creationId xmlns:a16="http://schemas.microsoft.com/office/drawing/2014/main" id="{8775C550-0D2E-425C-A96A-5017D76DF04C}"/>
              </a:ext>
            </a:extLst>
          </p:cNvPr>
          <p:cNvSpPr/>
          <p:nvPr/>
        </p:nvSpPr>
        <p:spPr>
          <a:xfrm>
            <a:off x="9119956" y="2516427"/>
            <a:ext cx="2067907" cy="397302"/>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CAE90A94-69C4-4C26-9EC6-765AAFEFEF51}"/>
                  </a:ext>
                </a:extLst>
              </p:cNvPr>
              <p:cNvSpPr/>
              <p:nvPr/>
            </p:nvSpPr>
            <p:spPr>
              <a:xfrm>
                <a:off x="9982798" y="2452064"/>
                <a:ext cx="524118"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𝑎</m:t>
                          </m:r>
                        </m:e>
                        <m:sub>
                          <m:r>
                            <a:rPr lang="en-US" sz="2400" b="0" i="1" smtClean="0">
                              <a:solidFill>
                                <a:srgbClr val="C00000"/>
                              </a:solidFill>
                              <a:latin typeface="Cambria Math" panose="02040503050406030204" pitchFamily="18" charset="0"/>
                            </a:rPr>
                            <m:t>𝑖</m:t>
                          </m:r>
                        </m:sub>
                      </m:sSub>
                    </m:oMath>
                  </m:oMathPara>
                </a14:m>
                <a:endParaRPr lang="en-US" sz="2400" dirty="0">
                  <a:solidFill>
                    <a:srgbClr val="C00000"/>
                  </a:solidFill>
                </a:endParaRPr>
              </a:p>
            </p:txBody>
          </p:sp>
        </mc:Choice>
        <mc:Fallback xmlns="">
          <p:sp>
            <p:nvSpPr>
              <p:cNvPr id="7" name="Rectangle 6">
                <a:extLst>
                  <a:ext uri="{FF2B5EF4-FFF2-40B4-BE49-F238E27FC236}">
                    <a16:creationId xmlns:a16="http://schemas.microsoft.com/office/drawing/2014/main" id="{CAE90A94-69C4-4C26-9EC6-765AAFEFEF51}"/>
                  </a:ext>
                </a:extLst>
              </p:cNvPr>
              <p:cNvSpPr>
                <a:spLocks noRot="1" noChangeAspect="1" noMove="1" noResize="1" noEditPoints="1" noAdjustHandles="1" noChangeArrowheads="1" noChangeShapeType="1" noTextEdit="1"/>
              </p:cNvSpPr>
              <p:nvPr/>
            </p:nvSpPr>
            <p:spPr>
              <a:xfrm>
                <a:off x="9982798" y="2452064"/>
                <a:ext cx="524118" cy="461665"/>
              </a:xfrm>
              <a:prstGeom prst="rect">
                <a:avLst/>
              </a:prstGeom>
              <a:blipFill>
                <a:blip r:embed="rId4"/>
                <a:stretch>
                  <a:fillRect b="-2632"/>
                </a:stretch>
              </a:blipFill>
            </p:spPr>
            <p:txBody>
              <a:bodyPr/>
              <a:lstStyle/>
              <a:p>
                <a:r>
                  <a:rPr lang="en-US">
                    <a:noFill/>
                  </a:rPr>
                  <a:t> </a:t>
                </a:r>
              </a:p>
            </p:txBody>
          </p:sp>
        </mc:Fallback>
      </mc:AlternateContent>
      <p:sp>
        <p:nvSpPr>
          <p:cNvPr id="8" name="Rectangle 7">
            <a:extLst>
              <a:ext uri="{FF2B5EF4-FFF2-40B4-BE49-F238E27FC236}">
                <a16:creationId xmlns:a16="http://schemas.microsoft.com/office/drawing/2014/main" id="{43785AE2-B18E-48E0-87EE-F23CB4F776C4}"/>
              </a:ext>
            </a:extLst>
          </p:cNvPr>
          <p:cNvSpPr/>
          <p:nvPr/>
        </p:nvSpPr>
        <p:spPr>
          <a:xfrm>
            <a:off x="9119956" y="3934867"/>
            <a:ext cx="2067907" cy="2219205"/>
          </a:xfrm>
          <a:prstGeom prst="rect">
            <a:avLst/>
          </a:prstGeom>
          <a:noFill/>
          <a:ln w="571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DACDDF03-C165-4295-81EC-DE26FAECE385}"/>
                  </a:ext>
                </a:extLst>
              </p:cNvPr>
              <p:cNvSpPr/>
              <p:nvPr/>
            </p:nvSpPr>
            <p:spPr>
              <a:xfrm>
                <a:off x="9965549" y="4332155"/>
                <a:ext cx="541367"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i="1" smtClean="0">
                          <a:solidFill>
                            <a:srgbClr val="C00000"/>
                          </a:solidFill>
                          <a:latin typeface="Cambria Math" panose="02040503050406030204" pitchFamily="18" charset="0"/>
                        </a:rPr>
                        <m:t>𝐴</m:t>
                      </m:r>
                    </m:oMath>
                  </m:oMathPara>
                </a14:m>
                <a:endParaRPr lang="en-US" dirty="0">
                  <a:solidFill>
                    <a:srgbClr val="C00000"/>
                  </a:solidFill>
                </a:endParaRPr>
              </a:p>
            </p:txBody>
          </p:sp>
        </mc:Choice>
        <mc:Fallback xmlns="">
          <p:sp>
            <p:nvSpPr>
              <p:cNvPr id="9" name="Rectangle 8">
                <a:extLst>
                  <a:ext uri="{FF2B5EF4-FFF2-40B4-BE49-F238E27FC236}">
                    <a16:creationId xmlns:a16="http://schemas.microsoft.com/office/drawing/2014/main" id="{DACDDF03-C165-4295-81EC-DE26FAECE385}"/>
                  </a:ext>
                </a:extLst>
              </p:cNvPr>
              <p:cNvSpPr>
                <a:spLocks noRot="1" noChangeAspect="1" noMove="1" noResize="1" noEditPoints="1" noAdjustHandles="1" noChangeArrowheads="1" noChangeShapeType="1" noTextEdit="1"/>
              </p:cNvSpPr>
              <p:nvPr/>
            </p:nvSpPr>
            <p:spPr>
              <a:xfrm>
                <a:off x="9965549" y="4332155"/>
                <a:ext cx="541367" cy="584775"/>
              </a:xfrm>
              <a:prstGeom prst="rect">
                <a:avLst/>
              </a:prstGeom>
              <a:blipFill>
                <a:blip r:embed="rId5"/>
                <a:stretch>
                  <a:fillRect/>
                </a:stretch>
              </a:blipFill>
            </p:spPr>
            <p:txBody>
              <a:bodyPr/>
              <a:lstStyle/>
              <a:p>
                <a:r>
                  <a:rPr lang="en-US">
                    <a:noFill/>
                  </a:rPr>
                  <a:t> </a:t>
                </a:r>
              </a:p>
            </p:txBody>
          </p:sp>
        </mc:Fallback>
      </mc:AlternateContent>
      <p:sp>
        <p:nvSpPr>
          <p:cNvPr id="10" name="Rectangle 9">
            <a:extLst>
              <a:ext uri="{FF2B5EF4-FFF2-40B4-BE49-F238E27FC236}">
                <a16:creationId xmlns:a16="http://schemas.microsoft.com/office/drawing/2014/main" id="{165C379A-7F47-4FA7-B5B8-5F50A40DD8B3}"/>
              </a:ext>
            </a:extLst>
          </p:cNvPr>
          <p:cNvSpPr/>
          <p:nvPr/>
        </p:nvSpPr>
        <p:spPr>
          <a:xfrm>
            <a:off x="9119956" y="5241499"/>
            <a:ext cx="2067907" cy="397302"/>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CFC4EA6C-F31B-4E92-82A5-8A74CC97E1AE}"/>
                  </a:ext>
                </a:extLst>
              </p:cNvPr>
              <p:cNvSpPr/>
              <p:nvPr/>
            </p:nvSpPr>
            <p:spPr>
              <a:xfrm>
                <a:off x="9982798" y="5177136"/>
                <a:ext cx="524118"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𝑎</m:t>
                          </m:r>
                        </m:e>
                        <m:sub>
                          <m:r>
                            <a:rPr lang="en-US" sz="2400" b="0" i="1" smtClean="0">
                              <a:solidFill>
                                <a:srgbClr val="C00000"/>
                              </a:solidFill>
                              <a:latin typeface="Cambria Math" panose="02040503050406030204" pitchFamily="18" charset="0"/>
                            </a:rPr>
                            <m:t>𝑖</m:t>
                          </m:r>
                        </m:sub>
                      </m:sSub>
                    </m:oMath>
                  </m:oMathPara>
                </a14:m>
                <a:endParaRPr lang="en-US" sz="2400" dirty="0">
                  <a:solidFill>
                    <a:srgbClr val="C00000"/>
                  </a:solidFill>
                </a:endParaRPr>
              </a:p>
            </p:txBody>
          </p:sp>
        </mc:Choice>
        <mc:Fallback xmlns="">
          <p:sp>
            <p:nvSpPr>
              <p:cNvPr id="11" name="Rectangle 10">
                <a:extLst>
                  <a:ext uri="{FF2B5EF4-FFF2-40B4-BE49-F238E27FC236}">
                    <a16:creationId xmlns:a16="http://schemas.microsoft.com/office/drawing/2014/main" id="{CFC4EA6C-F31B-4E92-82A5-8A74CC97E1AE}"/>
                  </a:ext>
                </a:extLst>
              </p:cNvPr>
              <p:cNvSpPr>
                <a:spLocks noRot="1" noChangeAspect="1" noMove="1" noResize="1" noEditPoints="1" noAdjustHandles="1" noChangeArrowheads="1" noChangeShapeType="1" noTextEdit="1"/>
              </p:cNvSpPr>
              <p:nvPr/>
            </p:nvSpPr>
            <p:spPr>
              <a:xfrm>
                <a:off x="9982798" y="5177136"/>
                <a:ext cx="524118" cy="461665"/>
              </a:xfrm>
              <a:prstGeom prst="rect">
                <a:avLst/>
              </a:prstGeom>
              <a:blipFill>
                <a:blip r:embed="rId6"/>
                <a:stretch>
                  <a:fillRect b="-2632"/>
                </a:stretch>
              </a:blipFill>
            </p:spPr>
            <p:txBody>
              <a:bodyPr/>
              <a:lstStyle/>
              <a:p>
                <a:r>
                  <a:rPr lang="en-US">
                    <a:noFill/>
                  </a:rPr>
                  <a:t> </a:t>
                </a:r>
              </a:p>
            </p:txBody>
          </p:sp>
        </mc:Fallback>
      </mc:AlternateContent>
      <p:sp>
        <p:nvSpPr>
          <p:cNvPr id="12" name="Rectangle 11">
            <a:extLst>
              <a:ext uri="{FF2B5EF4-FFF2-40B4-BE49-F238E27FC236}">
                <a16:creationId xmlns:a16="http://schemas.microsoft.com/office/drawing/2014/main" id="{2E9A53BA-A033-49AA-AE1C-4030BE2CB4BA}"/>
              </a:ext>
            </a:extLst>
          </p:cNvPr>
          <p:cNvSpPr/>
          <p:nvPr/>
        </p:nvSpPr>
        <p:spPr>
          <a:xfrm>
            <a:off x="9119956" y="5250917"/>
            <a:ext cx="2067907" cy="903155"/>
          </a:xfrm>
          <a:prstGeom prst="rect">
            <a:avLst/>
          </a:prstGeom>
          <a:noFill/>
          <a:ln w="57150">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A93FE1AD-53BF-47E7-A6DC-796B73756450}"/>
                  </a:ext>
                </a:extLst>
              </p:cNvPr>
              <p:cNvSpPr/>
              <p:nvPr/>
            </p:nvSpPr>
            <p:spPr>
              <a:xfrm>
                <a:off x="9963954" y="5559893"/>
                <a:ext cx="557973"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b="0" i="1" smtClean="0">
                          <a:solidFill>
                            <a:srgbClr val="C00000"/>
                          </a:solidFill>
                          <a:latin typeface="Cambria Math" panose="02040503050406030204" pitchFamily="18" charset="0"/>
                        </a:rPr>
                        <m:t>𝐵</m:t>
                      </m:r>
                    </m:oMath>
                  </m:oMathPara>
                </a14:m>
                <a:endParaRPr lang="en-US" dirty="0">
                  <a:solidFill>
                    <a:srgbClr val="C00000"/>
                  </a:solidFill>
                </a:endParaRPr>
              </a:p>
            </p:txBody>
          </p:sp>
        </mc:Choice>
        <mc:Fallback xmlns="">
          <p:sp>
            <p:nvSpPr>
              <p:cNvPr id="13" name="Rectangle 12">
                <a:extLst>
                  <a:ext uri="{FF2B5EF4-FFF2-40B4-BE49-F238E27FC236}">
                    <a16:creationId xmlns:a16="http://schemas.microsoft.com/office/drawing/2014/main" id="{A93FE1AD-53BF-47E7-A6DC-796B73756450}"/>
                  </a:ext>
                </a:extLst>
              </p:cNvPr>
              <p:cNvSpPr>
                <a:spLocks noRot="1" noChangeAspect="1" noMove="1" noResize="1" noEditPoints="1" noAdjustHandles="1" noChangeArrowheads="1" noChangeShapeType="1" noTextEdit="1"/>
              </p:cNvSpPr>
              <p:nvPr/>
            </p:nvSpPr>
            <p:spPr>
              <a:xfrm>
                <a:off x="9963954" y="5559893"/>
                <a:ext cx="557973" cy="584775"/>
              </a:xfrm>
              <a:prstGeom prst="rect">
                <a:avLst/>
              </a:prstGeom>
              <a:blipFill>
                <a:blip r:embed="rId7"/>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52736213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rgbClr val="C00000"/>
                    </a:solidFill>
                  </a:rPr>
                  <a:t>Reverse Online </a:t>
                </a:r>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ℓ</m:t>
                        </m:r>
                      </m:e>
                      <m:sub>
                        <m:r>
                          <a:rPr lang="en-US" i="1">
                            <a:solidFill>
                              <a:srgbClr val="C00000"/>
                            </a:solidFill>
                            <a:latin typeface="Cambria Math" panose="02040503050406030204" pitchFamily="18" charset="0"/>
                          </a:rPr>
                          <m:t>1</m:t>
                        </m:r>
                      </m:sub>
                    </m:sSub>
                  </m:oMath>
                </a14:m>
                <a:r>
                  <a:rPr lang="en-US" dirty="0">
                    <a:solidFill>
                      <a:srgbClr val="C00000"/>
                    </a:solidFill>
                  </a:rPr>
                  <a:t> Sensitivities</a:t>
                </a:r>
                <a:endParaRPr lang="en-US" dirty="0"/>
              </a:p>
            </p:txBody>
          </p:sp>
        </mc:Choice>
        <mc:Fallback xmlns="">
          <p:sp>
            <p:nvSpPr>
              <p:cNvPr id="2" name="Title 1">
                <a:extLst>
                  <a:ext uri="{FF2B5EF4-FFF2-40B4-BE49-F238E27FC236}">
                    <a16:creationId xmlns:a16="http://schemas.microsoft.com/office/drawing/2014/main" id="{6D984B7A-8516-47FC-9176-8158CF0B5C45}"/>
                  </a:ext>
                </a:extLst>
              </p:cNvPr>
              <p:cNvSpPr>
                <a:spLocks noGrp="1" noRot="1" noChangeAspect="1" noMove="1" noResize="1" noEditPoints="1" noAdjustHandles="1" noChangeArrowheads="1" noChangeShapeType="1" noTextEdit="1"/>
              </p:cNvSpPr>
              <p:nvPr>
                <p:ph type="title"/>
              </p:nvPr>
            </p:nvSpPr>
            <p:spPr>
              <a:blipFill>
                <a:blip r:embed="rId2"/>
                <a:stretch>
                  <a:fillRect l="-23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a:xfrm>
                <a:off x="838200" y="1825625"/>
                <a:ext cx="10515599" cy="4667250"/>
              </a:xfrm>
            </p:spPr>
            <p:txBody>
              <a:bodyPr>
                <a:normAutofit/>
              </a:bodyPr>
              <a:lstStyle/>
              <a:p>
                <a:pPr marL="457200" indent="-457200">
                  <a:buClr>
                    <a:schemeClr val="tx1"/>
                  </a:buClr>
                  <a:buFont typeface="Wingdings" panose="05000000000000000000" pitchFamily="2" charset="2"/>
                  <a:buChar char="v"/>
                </a:pPr>
                <a:r>
                  <a:rPr lang="en-US" dirty="0">
                    <a:solidFill>
                      <a:srgbClr val="00B050"/>
                    </a:solidFill>
                  </a:rPr>
                  <a:t>Theorem</a:t>
                </a:r>
                <a:r>
                  <a:rPr lang="en-US" dirty="0"/>
                  <a:t>: For an input matrix </a:t>
                </a:r>
                <a14:m>
                  <m:oMath xmlns:m="http://schemas.openxmlformats.org/officeDocument/2006/math">
                    <m:r>
                      <a:rPr lang="en-US" i="1">
                        <a:solidFill>
                          <a:srgbClr val="C00000"/>
                        </a:solidFill>
                        <a:latin typeface="Cambria Math" panose="02040503050406030204" pitchFamily="18" charset="0"/>
                      </a:rPr>
                      <m:t>𝐴</m:t>
                    </m:r>
                  </m:oMath>
                </a14:m>
                <a:r>
                  <a:rPr lang="en-US" dirty="0"/>
                  <a:t> and a regularization matrix </a:t>
                </a:r>
                <a14:m>
                  <m:oMath xmlns:m="http://schemas.openxmlformats.org/officeDocument/2006/math">
                    <m:r>
                      <a:rPr lang="en-US" i="1">
                        <a:solidFill>
                          <a:srgbClr val="C00000"/>
                        </a:solidFill>
                        <a:latin typeface="Cambria Math" panose="02040503050406030204" pitchFamily="18" charset="0"/>
                      </a:rPr>
                      <m:t>𝐵</m:t>
                    </m:r>
                  </m:oMath>
                </a14:m>
                <a:r>
                  <a:rPr lang="en-US" dirty="0"/>
                  <a:t>, there exists a scaling </a:t>
                </a:r>
                <a14:m>
                  <m:oMath xmlns:m="http://schemas.openxmlformats.org/officeDocument/2006/math">
                    <m:r>
                      <a:rPr lang="en-US" i="1">
                        <a:solidFill>
                          <a:srgbClr val="C00000"/>
                        </a:solidFill>
                        <a:latin typeface="Cambria Math" panose="02040503050406030204" pitchFamily="18" charset="0"/>
                      </a:rPr>
                      <m:t>𝑊</m:t>
                    </m:r>
                  </m:oMath>
                </a14:m>
                <a:r>
                  <a:rPr lang="en-US" dirty="0"/>
                  <a:t> of at most half of the rows of </a:t>
                </a:r>
                <a14:m>
                  <m:oMath xmlns:m="http://schemas.openxmlformats.org/officeDocument/2006/math">
                    <m:r>
                      <a:rPr lang="en-US" i="1">
                        <a:solidFill>
                          <a:srgbClr val="C00000"/>
                        </a:solidFill>
                        <a:latin typeface="Cambria Math" panose="02040503050406030204" pitchFamily="18" charset="0"/>
                      </a:rPr>
                      <m:t>𝐴</m:t>
                    </m:r>
                  </m:oMath>
                </a14:m>
                <a:r>
                  <a:rPr lang="en-US" dirty="0"/>
                  <a:t>, so that the online leverage scores of </a:t>
                </a:r>
                <a14:m>
                  <m:oMath xmlns:m="http://schemas.openxmlformats.org/officeDocument/2006/math">
                    <m:r>
                      <a:rPr lang="en-US" i="1">
                        <a:solidFill>
                          <a:srgbClr val="C00000"/>
                        </a:solidFill>
                        <a:latin typeface="Cambria Math" panose="02040503050406030204" pitchFamily="18" charset="0"/>
                      </a:rPr>
                      <m:t>𝑊𝐴</m:t>
                    </m:r>
                  </m:oMath>
                </a14:m>
                <a:r>
                  <a:rPr lang="en-US" dirty="0"/>
                  <a:t> with respect to </a:t>
                </a:r>
                <a14:m>
                  <m:oMath xmlns:m="http://schemas.openxmlformats.org/officeDocument/2006/math">
                    <m:r>
                      <a:rPr lang="en-US" i="1">
                        <a:solidFill>
                          <a:srgbClr val="C00000"/>
                        </a:solidFill>
                        <a:latin typeface="Cambria Math" panose="02040503050406030204" pitchFamily="18" charset="0"/>
                      </a:rPr>
                      <m:t>𝐵</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𝑊𝐴</m:t>
                    </m:r>
                  </m:oMath>
                </a14:m>
                <a:r>
                  <a:rPr lang="en-US" dirty="0"/>
                  <a:t> are at most  </a:t>
                </a:r>
                <a14:m>
                  <m:oMath xmlns:m="http://schemas.openxmlformats.org/officeDocument/2006/math">
                    <m:f>
                      <m:fPr>
                        <m:ctrlPr>
                          <a:rPr lang="en-US" i="1">
                            <a:solidFill>
                              <a:srgbClr val="C00000"/>
                            </a:solidFill>
                            <a:latin typeface="Cambria Math" panose="02040503050406030204" pitchFamily="18" charset="0"/>
                          </a:rPr>
                        </m:ctrlPr>
                      </m:fPr>
                      <m:num>
                        <m:r>
                          <a:rPr lang="en-US" i="1">
                            <a:solidFill>
                              <a:srgbClr val="C00000"/>
                            </a:solidFill>
                            <a:latin typeface="Cambria Math" panose="02040503050406030204" pitchFamily="18" charset="0"/>
                          </a:rPr>
                          <m:t>2</m:t>
                        </m:r>
                        <m:r>
                          <a:rPr lang="en-US" i="1">
                            <a:solidFill>
                              <a:srgbClr val="C00000"/>
                            </a:solidFill>
                            <a:latin typeface="Cambria Math" panose="02040503050406030204" pitchFamily="18" charset="0"/>
                          </a:rPr>
                          <m:t>𝑑</m:t>
                        </m:r>
                      </m:num>
                      <m:den>
                        <m:r>
                          <a:rPr lang="en-US" i="1">
                            <a:solidFill>
                              <a:srgbClr val="C00000"/>
                            </a:solidFill>
                            <a:latin typeface="Cambria Math" panose="02040503050406030204" pitchFamily="18" charset="0"/>
                          </a:rPr>
                          <m:t>𝑛</m:t>
                        </m:r>
                      </m:den>
                    </m:f>
                  </m:oMath>
                </a14:m>
                <a:r>
                  <a:rPr lang="en-US" dirty="0"/>
                  <a:t>.</a:t>
                </a:r>
              </a:p>
              <a:p>
                <a:pPr marL="457200" indent="-457200">
                  <a:buClr>
                    <a:schemeClr val="tx1"/>
                  </a:buClr>
                  <a:buFont typeface="Wingdings" panose="05000000000000000000" pitchFamily="2" charset="2"/>
                  <a:buChar char="v"/>
                </a:pPr>
                <a:r>
                  <a:rPr lang="en-US" dirty="0">
                    <a:solidFill>
                      <a:srgbClr val="00B050"/>
                    </a:solidFill>
                  </a:rPr>
                  <a:t>Theorem</a:t>
                </a:r>
                <a:r>
                  <a:rPr lang="en-US" dirty="0"/>
                  <a:t>: If the leverage scores of a matrix </a:t>
                </a:r>
                <a14:m>
                  <m:oMath xmlns:m="http://schemas.openxmlformats.org/officeDocument/2006/math">
                    <m:r>
                      <a:rPr lang="en-US" i="1" smtClean="0">
                        <a:solidFill>
                          <a:srgbClr val="C00000"/>
                        </a:solidFill>
                        <a:latin typeface="Cambria Math" panose="02040503050406030204" pitchFamily="18" charset="0"/>
                      </a:rPr>
                      <m:t>𝐴</m:t>
                    </m:r>
                  </m:oMath>
                </a14:m>
                <a:r>
                  <a:rPr lang="en-US" dirty="0"/>
                  <a:t> are all bounded by </a:t>
                </a:r>
                <a14:m>
                  <m:oMath xmlns:m="http://schemas.openxmlformats.org/officeDocument/2006/math">
                    <m:f>
                      <m:fPr>
                        <m:ctrlPr>
                          <a:rPr lang="en-US" i="1">
                            <a:solidFill>
                              <a:srgbClr val="C00000"/>
                            </a:solidFill>
                            <a:latin typeface="Cambria Math" panose="02040503050406030204" pitchFamily="18" charset="0"/>
                          </a:rPr>
                        </m:ctrlPr>
                      </m:fPr>
                      <m:num>
                        <m:r>
                          <a:rPr lang="en-US" b="0" i="1" smtClean="0">
                            <a:solidFill>
                              <a:srgbClr val="C00000"/>
                            </a:solidFill>
                            <a:latin typeface="Cambria Math" panose="02040503050406030204" pitchFamily="18" charset="0"/>
                          </a:rPr>
                          <m:t>𝛾</m:t>
                        </m:r>
                        <m:r>
                          <a:rPr lang="en-US" i="1">
                            <a:solidFill>
                              <a:srgbClr val="C00000"/>
                            </a:solidFill>
                            <a:latin typeface="Cambria Math" panose="02040503050406030204" pitchFamily="18" charset="0"/>
                          </a:rPr>
                          <m:t>𝑑</m:t>
                        </m:r>
                      </m:num>
                      <m:den>
                        <m:r>
                          <a:rPr lang="en-US" i="1">
                            <a:solidFill>
                              <a:srgbClr val="C00000"/>
                            </a:solidFill>
                            <a:latin typeface="Cambria Math" panose="02040503050406030204" pitchFamily="18" charset="0"/>
                          </a:rPr>
                          <m:t>𝑛</m:t>
                        </m:r>
                      </m:den>
                    </m:f>
                  </m:oMath>
                </a14:m>
                <a:r>
                  <a:rPr lang="en-US" dirty="0"/>
                  <a:t>, then so are the </a:t>
                </a:r>
                <a14:m>
                  <m:oMath xmlns:m="http://schemas.openxmlformats.org/officeDocument/2006/math">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ℓ</m:t>
                        </m:r>
                      </m:e>
                      <m:sub>
                        <m:r>
                          <a:rPr lang="en-US" i="1">
                            <a:solidFill>
                              <a:srgbClr val="C00000"/>
                            </a:solidFill>
                            <a:latin typeface="Cambria Math" panose="02040503050406030204" pitchFamily="18" charset="0"/>
                          </a:rPr>
                          <m:t>1</m:t>
                        </m:r>
                      </m:sub>
                    </m:sSub>
                  </m:oMath>
                </a14:m>
                <a:r>
                  <a:rPr lang="en-US" dirty="0"/>
                  <a:t> sensitivities</a:t>
                </a:r>
              </a:p>
              <a:p>
                <a:pPr marL="457200" indent="-457200">
                  <a:buClr>
                    <a:schemeClr val="tx1"/>
                  </a:buClr>
                  <a:buFont typeface="Wingdings" panose="05000000000000000000" pitchFamily="2" charset="2"/>
                  <a:buChar char="v"/>
                </a:pPr>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𝜏</m:t>
                        </m:r>
                      </m:e>
                      <m:sub>
                        <m:r>
                          <a:rPr lang="en-US" i="1">
                            <a:solidFill>
                              <a:srgbClr val="C00000"/>
                            </a:solidFill>
                            <a:latin typeface="Cambria Math" panose="02040503050406030204" pitchFamily="18" charset="0"/>
                          </a:rPr>
                          <m:t>𝑖</m:t>
                        </m:r>
                      </m:sub>
                    </m:sSub>
                    <m:r>
                      <a:rPr lang="en-US" b="0" i="1" smtClean="0">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𝑂</m:t>
                    </m:r>
                    <m:r>
                      <a:rPr lang="en-US"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𝑑</m:t>
                    </m:r>
                    <m:r>
                      <a:rPr lang="en-US" i="1">
                        <a:solidFill>
                          <a:srgbClr val="C00000"/>
                        </a:solidFill>
                        <a:latin typeface="Cambria Math" panose="02040503050406030204" pitchFamily="18" charset="0"/>
                      </a:rPr>
                      <m:t> </m:t>
                    </m:r>
                    <m:r>
                      <m:rPr>
                        <m:sty m:val="p"/>
                      </m:rPr>
                      <a:rPr lang="en-US">
                        <a:solidFill>
                          <a:srgbClr val="C00000"/>
                        </a:solidFill>
                        <a:latin typeface="Cambria Math" panose="02040503050406030204" pitchFamily="18" charset="0"/>
                      </a:rPr>
                      <m:t>log</m:t>
                    </m:r>
                    <m:r>
                      <a:rPr lang="en-US">
                        <a:solidFill>
                          <a:srgbClr val="C00000"/>
                        </a:solidFill>
                        <a:latin typeface="Cambria Math" panose="02040503050406030204" pitchFamily="18" charset="0"/>
                      </a:rPr>
                      <m:t> </m:t>
                    </m:r>
                    <m:r>
                      <a:rPr lang="en-US" b="0" i="1" smtClean="0">
                        <a:solidFill>
                          <a:srgbClr val="C00000"/>
                        </a:solidFill>
                        <a:latin typeface="Cambria Math" panose="02040503050406030204" pitchFamily="18" charset="0"/>
                      </a:rPr>
                      <m:t>𝑛</m:t>
                    </m:r>
                    <m:r>
                      <a:rPr lang="en-US" i="1">
                        <a:solidFill>
                          <a:srgbClr val="C00000"/>
                        </a:solidFill>
                        <a:latin typeface="Cambria Math" panose="02040503050406030204" pitchFamily="18" charset="0"/>
                      </a:rPr>
                      <m:t>)</m:t>
                    </m:r>
                  </m:oMath>
                </a14:m>
                <a:endParaRPr lang="en-US" dirty="0">
                  <a:solidFill>
                    <a:srgbClr val="C00000"/>
                  </a:solidFill>
                </a:endParaRPr>
              </a:p>
              <a:p>
                <a:pPr marL="457200" indent="-457200">
                  <a:buClr>
                    <a:schemeClr val="tx1"/>
                  </a:buClr>
                  <a:buFont typeface="Wingdings" panose="05000000000000000000" pitchFamily="2" charset="2"/>
                  <a:buChar char="v"/>
                </a:pPr>
                <a:endParaRPr lang="en-US" dirty="0"/>
              </a:p>
              <a:p>
                <a:pPr marL="457200" indent="-457200">
                  <a:buClr>
                    <a:schemeClr val="tx1"/>
                  </a:buClr>
                  <a:buFont typeface="Wingdings" panose="05000000000000000000" pitchFamily="2" charset="2"/>
                  <a:buChar char="v"/>
                </a:pPr>
                <a:r>
                  <a:rPr lang="en-US" dirty="0"/>
                  <a:t>Similar theorem for online “Lewis weights”, generalization of Lewis weights </a:t>
                </a:r>
                <a:r>
                  <a:rPr lang="en-US" dirty="0">
                    <a:solidFill>
                      <a:srgbClr val="00B0F0"/>
                    </a:solidFill>
                  </a:rPr>
                  <a:t>[CP15]</a:t>
                </a:r>
                <a:endParaRPr lang="en-US" dirty="0"/>
              </a:p>
            </p:txBody>
          </p:sp>
        </mc:Choice>
        <mc:Fallback xmlns="">
          <p:sp>
            <p:nvSpPr>
              <p:cNvPr id="3" name="Content Placeholder 2">
                <a:extLst>
                  <a:ext uri="{FF2B5EF4-FFF2-40B4-BE49-F238E27FC236}">
                    <a16:creationId xmlns:a16="http://schemas.microsoft.com/office/drawing/2014/main" id="{15255D49-9D60-44DD-910D-2EBD0529DEC9}"/>
                  </a:ext>
                </a:extLst>
              </p:cNvPr>
              <p:cNvSpPr>
                <a:spLocks noGrp="1" noRot="1" noChangeAspect="1" noMove="1" noResize="1" noEditPoints="1" noAdjustHandles="1" noChangeArrowheads="1" noChangeShapeType="1" noTextEdit="1"/>
              </p:cNvSpPr>
              <p:nvPr>
                <p:ph idx="1"/>
              </p:nvPr>
            </p:nvSpPr>
            <p:spPr>
              <a:xfrm>
                <a:off x="838200" y="1825625"/>
                <a:ext cx="10515599" cy="4667250"/>
              </a:xfrm>
              <a:blipFill>
                <a:blip r:embed="rId3"/>
                <a:stretch>
                  <a:fillRect l="-1044" t="-2089" r="-1624"/>
                </a:stretch>
              </a:blipFill>
            </p:spPr>
            <p:txBody>
              <a:bodyPr/>
              <a:lstStyle/>
              <a:p>
                <a:r>
                  <a:rPr lang="en-US">
                    <a:noFill/>
                  </a:rPr>
                  <a:t> </a:t>
                </a:r>
              </a:p>
            </p:txBody>
          </p:sp>
        </mc:Fallback>
      </mc:AlternateContent>
    </p:spTree>
    <p:extLst>
      <p:ext uri="{BB962C8B-B14F-4D97-AF65-F5344CB8AC3E}">
        <p14:creationId xmlns:p14="http://schemas.microsoft.com/office/powerpoint/2010/main" val="32241518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rgbClr val="C00000"/>
                </a:solidFill>
              </a:rPr>
              <a:t>Streaming / Sliding Window Model</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p:txBody>
              <a:bodyPr/>
              <a:lstStyle/>
              <a:p>
                <a:pPr>
                  <a:buFont typeface="Wingdings" panose="05000000000000000000" pitchFamily="2" charset="2"/>
                  <a:buChar char="v"/>
                </a:pPr>
                <a:r>
                  <a:rPr lang="en-US" dirty="0"/>
                  <a:t> </a:t>
                </a:r>
                <a:r>
                  <a:rPr lang="en-US" dirty="0">
                    <a:solidFill>
                      <a:srgbClr val="00B050"/>
                    </a:solidFill>
                  </a:rPr>
                  <a:t>Input</a:t>
                </a:r>
                <a:r>
                  <a:rPr lang="en-US" dirty="0"/>
                  <a:t>: Elements of an underlying data set </a:t>
                </a:r>
                <a14:m>
                  <m:oMath xmlns:m="http://schemas.openxmlformats.org/officeDocument/2006/math">
                    <m:r>
                      <a:rPr lang="en-US" i="1">
                        <a:solidFill>
                          <a:srgbClr val="C00000"/>
                        </a:solidFill>
                        <a:latin typeface="Cambria Math" panose="02040503050406030204" pitchFamily="18" charset="0"/>
                      </a:rPr>
                      <m:t>𝑆</m:t>
                    </m:r>
                  </m:oMath>
                </a14:m>
                <a:r>
                  <a:rPr lang="en-US" dirty="0"/>
                  <a:t>, which arrives sequentially</a:t>
                </a:r>
              </a:p>
              <a:p>
                <a:pPr>
                  <a:buFont typeface="Wingdings" panose="05000000000000000000" pitchFamily="2" charset="2"/>
                  <a:buChar char="v"/>
                </a:pPr>
                <a:r>
                  <a:rPr lang="en-US" dirty="0"/>
                  <a:t> </a:t>
                </a:r>
                <a:r>
                  <a:rPr lang="en-US" dirty="0">
                    <a:solidFill>
                      <a:srgbClr val="00B050"/>
                    </a:solidFill>
                  </a:rPr>
                  <a:t>Output</a:t>
                </a:r>
                <a:r>
                  <a:rPr lang="en-US" dirty="0"/>
                  <a:t>: Evaluation (or approximation) of a given function</a:t>
                </a:r>
              </a:p>
              <a:p>
                <a:pPr>
                  <a:buFont typeface="Wingdings" panose="05000000000000000000" pitchFamily="2" charset="2"/>
                  <a:buChar char="v"/>
                </a:pPr>
                <a:r>
                  <a:rPr lang="en-US" dirty="0"/>
                  <a:t> </a:t>
                </a:r>
                <a:r>
                  <a:rPr lang="en-US" dirty="0">
                    <a:solidFill>
                      <a:srgbClr val="00B050"/>
                    </a:solidFill>
                  </a:rPr>
                  <a:t>Goal</a:t>
                </a:r>
                <a:r>
                  <a:rPr lang="en-US" dirty="0"/>
                  <a:t>: Use space </a:t>
                </a:r>
                <a:r>
                  <a:rPr lang="en-US" i="1" dirty="0">
                    <a:solidFill>
                      <a:srgbClr val="7030A0"/>
                    </a:solidFill>
                  </a:rPr>
                  <a:t>sublinear</a:t>
                </a:r>
                <a:r>
                  <a:rPr lang="en-US" i="1" dirty="0"/>
                  <a:t> </a:t>
                </a:r>
                <a:r>
                  <a:rPr lang="en-US" dirty="0"/>
                  <a:t>in the size </a:t>
                </a:r>
                <a14:m>
                  <m:oMath xmlns:m="http://schemas.openxmlformats.org/officeDocument/2006/math">
                    <m:r>
                      <a:rPr lang="en-US" i="1">
                        <a:solidFill>
                          <a:srgbClr val="C00000"/>
                        </a:solidFill>
                        <a:latin typeface="Cambria Math" panose="02040503050406030204" pitchFamily="18" charset="0"/>
                      </a:rPr>
                      <m:t>𝑛</m:t>
                    </m:r>
                    <m:r>
                      <a:rPr lang="en-US" i="1">
                        <a:solidFill>
                          <a:srgbClr val="C00000"/>
                        </a:solidFill>
                        <a:latin typeface="Cambria Math" panose="02040503050406030204" pitchFamily="18" charset="0"/>
                      </a:rPr>
                      <m:t> </m:t>
                    </m:r>
                  </m:oMath>
                </a14:m>
                <a:r>
                  <a:rPr lang="en-US" dirty="0"/>
                  <a:t>of the input </a:t>
                </a:r>
                <a14:m>
                  <m:oMath xmlns:m="http://schemas.openxmlformats.org/officeDocument/2006/math">
                    <m:r>
                      <a:rPr lang="en-US" i="1">
                        <a:solidFill>
                          <a:srgbClr val="C00000"/>
                        </a:solidFill>
                        <a:latin typeface="Cambria Math" panose="02040503050406030204" pitchFamily="18" charset="0"/>
                      </a:rPr>
                      <m:t>𝑆</m:t>
                    </m:r>
                  </m:oMath>
                </a14:m>
                <a:endParaRPr lang="en-US" dirty="0">
                  <a:solidFill>
                    <a:srgbClr val="C00000"/>
                  </a:solidFill>
                </a:endParaRPr>
              </a:p>
              <a:p>
                <a:pPr>
                  <a:buFont typeface="Wingdings" panose="05000000000000000000" pitchFamily="2" charset="2"/>
                  <a:buChar char="v"/>
                </a:pPr>
                <a:endParaRPr lang="en-US" dirty="0"/>
              </a:p>
              <a:p>
                <a:pPr>
                  <a:buFont typeface="Wingdings" panose="05000000000000000000" pitchFamily="2" charset="2"/>
                  <a:buChar char="v"/>
                </a:pPr>
                <a:r>
                  <a:rPr lang="en-US" dirty="0"/>
                  <a:t> </a:t>
                </a:r>
                <a:r>
                  <a:rPr lang="en-US" dirty="0">
                    <a:solidFill>
                      <a:srgbClr val="00B050"/>
                    </a:solidFill>
                  </a:rPr>
                  <a:t>Sliding Window</a:t>
                </a:r>
                <a:r>
                  <a:rPr lang="en-US" dirty="0"/>
                  <a:t>: “Only the </a:t>
                </a:r>
                <a14:m>
                  <m:oMath xmlns:m="http://schemas.openxmlformats.org/officeDocument/2006/math">
                    <m:r>
                      <a:rPr lang="en-US" i="1">
                        <a:solidFill>
                          <a:srgbClr val="C00000"/>
                        </a:solidFill>
                        <a:latin typeface="Cambria Math" panose="02040503050406030204" pitchFamily="18" charset="0"/>
                      </a:rPr>
                      <m:t>𝑛</m:t>
                    </m:r>
                  </m:oMath>
                </a14:m>
                <a:r>
                  <a:rPr lang="en-US" dirty="0"/>
                  <a:t> most recent updates form the underlying data set </a:t>
                </a:r>
                <a14:m>
                  <m:oMath xmlns:m="http://schemas.openxmlformats.org/officeDocument/2006/math">
                    <m:r>
                      <a:rPr lang="en-US" i="1">
                        <a:solidFill>
                          <a:srgbClr val="C00000"/>
                        </a:solidFill>
                        <a:latin typeface="Cambria Math" panose="02040503050406030204" pitchFamily="18" charset="0"/>
                      </a:rPr>
                      <m:t>𝑆</m:t>
                    </m:r>
                  </m:oMath>
                </a14:m>
                <a:r>
                  <a:rPr lang="en-US" dirty="0"/>
                  <a:t>”</a:t>
                </a:r>
              </a:p>
            </p:txBody>
          </p:sp>
        </mc:Choice>
        <mc:Fallback xmlns="">
          <p:sp>
            <p:nvSpPr>
              <p:cNvPr id="3" name="Content Placeholder 2">
                <a:extLst>
                  <a:ext uri="{FF2B5EF4-FFF2-40B4-BE49-F238E27FC236}">
                    <a16:creationId xmlns:a16="http://schemas.microsoft.com/office/drawing/2014/main" id="{15255D49-9D60-44DD-910D-2EBD0529DEC9}"/>
                  </a:ext>
                </a:extLst>
              </p:cNvPr>
              <p:cNvSpPr>
                <a:spLocks noGrp="1" noRot="1" noChangeAspect="1" noMove="1" noResize="1" noEditPoints="1" noAdjustHandles="1" noChangeArrowheads="1" noChangeShapeType="1" noTextEdit="1"/>
              </p:cNvSpPr>
              <p:nvPr>
                <p:ph idx="1"/>
              </p:nvPr>
            </p:nvSpPr>
            <p:spPr>
              <a:blipFill>
                <a:blip r:embed="rId2"/>
                <a:stretch>
                  <a:fillRect l="-1043" t="-2241"/>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82655531-097D-4E45-B6D5-0E29302327E4}"/>
              </a:ext>
            </a:extLst>
          </p:cNvPr>
          <p:cNvSpPr txBox="1"/>
          <p:nvPr/>
        </p:nvSpPr>
        <p:spPr>
          <a:xfrm>
            <a:off x="6024880" y="5469077"/>
            <a:ext cx="3445174" cy="707886"/>
          </a:xfrm>
          <a:prstGeom prst="rect">
            <a:avLst/>
          </a:prstGeom>
          <a:noFill/>
        </p:spPr>
        <p:txBody>
          <a:bodyPr wrap="none" rtlCol="0">
            <a:spAutoFit/>
          </a:bodyPr>
          <a:lstStyle/>
          <a:p>
            <a:r>
              <a:rPr lang="en-US" sz="4000" dirty="0"/>
              <a:t>1 0 1 1 1 0 0 1 1</a:t>
            </a:r>
          </a:p>
        </p:txBody>
      </p:sp>
      <p:sp>
        <p:nvSpPr>
          <p:cNvPr id="5" name="Rectangle 4">
            <a:extLst>
              <a:ext uri="{FF2B5EF4-FFF2-40B4-BE49-F238E27FC236}">
                <a16:creationId xmlns:a16="http://schemas.microsoft.com/office/drawing/2014/main" id="{AA712B9F-5391-4129-91C2-1ED5D2EC8033}"/>
              </a:ext>
            </a:extLst>
          </p:cNvPr>
          <p:cNvSpPr/>
          <p:nvPr/>
        </p:nvSpPr>
        <p:spPr>
          <a:xfrm>
            <a:off x="6441440" y="5469077"/>
            <a:ext cx="2926374" cy="718928"/>
          </a:xfrm>
          <a:prstGeom prst="rect">
            <a:avLst/>
          </a:prstGeom>
          <a:noFill/>
          <a:ln w="571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3898967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49F98-FC53-4C98-8C23-550048D4FCF9}"/>
              </a:ext>
            </a:extLst>
          </p:cNvPr>
          <p:cNvSpPr>
            <a:spLocks noGrp="1"/>
          </p:cNvSpPr>
          <p:nvPr>
            <p:ph type="title"/>
          </p:nvPr>
        </p:nvSpPr>
        <p:spPr/>
        <p:txBody>
          <a:bodyPr/>
          <a:lstStyle/>
          <a:p>
            <a:r>
              <a:rPr lang="en-US" dirty="0">
                <a:solidFill>
                  <a:srgbClr val="C00000"/>
                </a:solidFill>
              </a:rPr>
              <a:t>Results: Sliding Window Model</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CD298EE-232A-4602-BB51-FA680B6EA672}"/>
                  </a:ext>
                </a:extLst>
              </p:cNvPr>
              <p:cNvSpPr>
                <a:spLocks noGrp="1"/>
              </p:cNvSpPr>
              <p:nvPr>
                <p:ph idx="1"/>
              </p:nvPr>
            </p:nvSpPr>
            <p:spPr>
              <a:xfrm>
                <a:off x="838200" y="1825624"/>
                <a:ext cx="10515600" cy="4788239"/>
              </a:xfrm>
            </p:spPr>
            <p:txBody>
              <a:bodyPr>
                <a:normAutofit/>
              </a:bodyPr>
              <a:lstStyle/>
              <a:p>
                <a:pPr marL="457200" indent="-457200">
                  <a:buFont typeface="Wingdings" panose="05000000000000000000" pitchFamily="2" charset="2"/>
                  <a:buChar char="v"/>
                </a:pPr>
                <a:r>
                  <a:rPr lang="en-US" dirty="0"/>
                  <a:t> </a:t>
                </a:r>
                <a14:m>
                  <m:oMath xmlns:m="http://schemas.openxmlformats.org/officeDocument/2006/math">
                    <m:r>
                      <a:rPr lang="en-US" i="1">
                        <a:solidFill>
                          <a:srgbClr val="C00000"/>
                        </a:solidFill>
                        <a:latin typeface="Cambria Math" panose="02040503050406030204" pitchFamily="18" charset="0"/>
                      </a:rPr>
                      <m:t>𝑂</m:t>
                    </m:r>
                    <m:d>
                      <m:dPr>
                        <m:ctrlPr>
                          <a:rPr lang="en-US" i="1">
                            <a:solidFill>
                              <a:srgbClr val="C00000"/>
                            </a:solidFill>
                            <a:latin typeface="Cambria Math" panose="02040503050406030204" pitchFamily="18" charset="0"/>
                          </a:rPr>
                        </m:ctrlPr>
                      </m:dPr>
                      <m:e>
                        <m:sSup>
                          <m:sSupPr>
                            <m:ctrlPr>
                              <a:rPr lang="en-US" i="1">
                                <a:solidFill>
                                  <a:srgbClr val="C00000"/>
                                </a:solidFill>
                                <a:latin typeface="Cambria Math" panose="02040503050406030204" pitchFamily="18" charset="0"/>
                              </a:rPr>
                            </m:ctrlPr>
                          </m:sSupPr>
                          <m:e>
                            <m:r>
                              <a:rPr lang="en-US" b="0" i="1" smtClean="0">
                                <a:solidFill>
                                  <a:srgbClr val="C00000"/>
                                </a:solidFill>
                                <a:latin typeface="Cambria Math" panose="02040503050406030204" pitchFamily="18" charset="0"/>
                              </a:rPr>
                              <m:t>𝑑</m:t>
                            </m:r>
                          </m:e>
                          <m:sup>
                            <m:r>
                              <a:rPr lang="en-US" b="0" i="1" smtClean="0">
                                <a:solidFill>
                                  <a:srgbClr val="C00000"/>
                                </a:solidFill>
                                <a:latin typeface="Cambria Math" panose="02040503050406030204" pitchFamily="18" charset="0"/>
                              </a:rPr>
                              <m:t>2</m:t>
                            </m:r>
                          </m:sup>
                        </m:sSup>
                      </m:e>
                    </m:d>
                    <m:r>
                      <a:rPr lang="en-US" i="1">
                        <a:solidFill>
                          <a:srgbClr val="C00000"/>
                        </a:solidFill>
                        <a:latin typeface="Cambria Math" panose="02040503050406030204" pitchFamily="18" charset="0"/>
                      </a:rPr>
                      <m:t> </m:t>
                    </m:r>
                  </m:oMath>
                </a14:m>
                <a:r>
                  <a:rPr lang="en-US" dirty="0"/>
                  <a:t>space randomized sliding window algorithm for spectral </a:t>
                </a:r>
                <a:r>
                  <a:rPr lang="en-US" dirty="0" err="1"/>
                  <a:t>sparsification</a:t>
                </a:r>
                <a:r>
                  <a:rPr lang="en-US" dirty="0"/>
                  <a:t> (space optimal, up to lower order terms)</a:t>
                </a:r>
              </a:p>
              <a:p>
                <a:pPr marL="457200" indent="-457200">
                  <a:buFont typeface="Wingdings" panose="05000000000000000000" pitchFamily="2" charset="2"/>
                  <a:buChar char="v"/>
                </a:pPr>
                <a:r>
                  <a:rPr lang="en-US" dirty="0"/>
                  <a:t> </a:t>
                </a:r>
                <a14:m>
                  <m:oMath xmlns:m="http://schemas.openxmlformats.org/officeDocument/2006/math">
                    <m:r>
                      <a:rPr lang="en-US" i="1">
                        <a:solidFill>
                          <a:srgbClr val="C00000"/>
                        </a:solidFill>
                        <a:latin typeface="Cambria Math" panose="02040503050406030204" pitchFamily="18" charset="0"/>
                      </a:rPr>
                      <m:t>𝑂</m:t>
                    </m:r>
                    <m:d>
                      <m:dPr>
                        <m:ctrlPr>
                          <a:rPr lang="en-US" i="1">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𝑑𝑘</m:t>
                        </m:r>
                      </m:e>
                    </m:d>
                    <m:r>
                      <a:rPr lang="en-US" i="1">
                        <a:solidFill>
                          <a:srgbClr val="C00000"/>
                        </a:solidFill>
                        <a:latin typeface="Cambria Math" panose="02040503050406030204" pitchFamily="18" charset="0"/>
                      </a:rPr>
                      <m:t> </m:t>
                    </m:r>
                  </m:oMath>
                </a14:m>
                <a:r>
                  <a:rPr lang="en-US" dirty="0"/>
                  <a:t>space randomized sliding window algorithm for low-rank approximation (space optimal, up to lower order terms)</a:t>
                </a:r>
              </a:p>
              <a:p>
                <a:pPr marL="457200" indent="-457200">
                  <a:buFont typeface="Wingdings" panose="05000000000000000000" pitchFamily="2" charset="2"/>
                  <a:buChar char="v"/>
                </a:pPr>
                <a:r>
                  <a:rPr lang="en-US" dirty="0"/>
                  <a:t> </a:t>
                </a:r>
                <a14:m>
                  <m:oMath xmlns:m="http://schemas.openxmlformats.org/officeDocument/2006/math">
                    <m:r>
                      <a:rPr lang="en-US" i="1" smtClean="0">
                        <a:solidFill>
                          <a:srgbClr val="C00000"/>
                        </a:solidFill>
                        <a:latin typeface="Cambria Math" panose="02040503050406030204" pitchFamily="18" charset="0"/>
                      </a:rPr>
                      <m:t>𝑂</m:t>
                    </m:r>
                    <m:d>
                      <m:dPr>
                        <m:ctrlPr>
                          <a:rPr lang="en-US" i="1">
                            <a:solidFill>
                              <a:srgbClr val="C00000"/>
                            </a:solidFill>
                            <a:latin typeface="Cambria Math" panose="02040503050406030204" pitchFamily="18" charset="0"/>
                          </a:rPr>
                        </m:ctrlPr>
                      </m:dPr>
                      <m:e>
                        <m:sSup>
                          <m:sSupPr>
                            <m:ctrlPr>
                              <a:rPr lang="en-US" i="1">
                                <a:solidFill>
                                  <a:srgbClr val="C00000"/>
                                </a:solidFill>
                                <a:latin typeface="Cambria Math" panose="02040503050406030204" pitchFamily="18" charset="0"/>
                              </a:rPr>
                            </m:ctrlPr>
                          </m:sSupPr>
                          <m:e>
                            <m:r>
                              <a:rPr lang="en-US" b="0" i="1" smtClean="0">
                                <a:solidFill>
                                  <a:srgbClr val="C00000"/>
                                </a:solidFill>
                                <a:latin typeface="Cambria Math" panose="02040503050406030204" pitchFamily="18" charset="0"/>
                              </a:rPr>
                              <m:t>𝑑</m:t>
                            </m:r>
                          </m:e>
                          <m:sup>
                            <m:r>
                              <a:rPr lang="en-US" b="0" i="1" smtClean="0">
                                <a:solidFill>
                                  <a:srgbClr val="C00000"/>
                                </a:solidFill>
                                <a:latin typeface="Cambria Math" panose="02040503050406030204" pitchFamily="18" charset="0"/>
                              </a:rPr>
                              <m:t>3</m:t>
                            </m:r>
                          </m:sup>
                        </m:sSup>
                      </m:e>
                    </m:d>
                    <m:r>
                      <a:rPr lang="en-US" i="1">
                        <a:solidFill>
                          <a:srgbClr val="C00000"/>
                        </a:solidFill>
                        <a:latin typeface="Cambria Math" panose="02040503050406030204" pitchFamily="18" charset="0"/>
                      </a:rPr>
                      <m:t> </m:t>
                    </m:r>
                  </m:oMath>
                </a14:m>
                <a:r>
                  <a:rPr lang="en-US" dirty="0"/>
                  <a:t>space randomized sliding window algorithm for </a:t>
                </a:r>
                <a14:m>
                  <m:oMath xmlns:m="http://schemas.openxmlformats.org/officeDocument/2006/math">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ℓ</m:t>
                        </m:r>
                      </m:e>
                      <m:sub>
                        <m:r>
                          <a:rPr lang="en-US" i="1">
                            <a:solidFill>
                              <a:srgbClr val="C00000"/>
                            </a:solidFill>
                            <a:latin typeface="Cambria Math" panose="02040503050406030204" pitchFamily="18" charset="0"/>
                          </a:rPr>
                          <m:t>1</m:t>
                        </m:r>
                      </m:sub>
                    </m:sSub>
                  </m:oMath>
                </a14:m>
                <a:r>
                  <a:rPr lang="en-US" dirty="0"/>
                  <a:t> subspace embedding</a:t>
                </a:r>
              </a:p>
            </p:txBody>
          </p:sp>
        </mc:Choice>
        <mc:Fallback xmlns="">
          <p:sp>
            <p:nvSpPr>
              <p:cNvPr id="3" name="Content Placeholder 2">
                <a:extLst>
                  <a:ext uri="{FF2B5EF4-FFF2-40B4-BE49-F238E27FC236}">
                    <a16:creationId xmlns:a16="http://schemas.microsoft.com/office/drawing/2014/main" id="{3CD298EE-232A-4602-BB51-FA680B6EA672}"/>
                  </a:ext>
                </a:extLst>
              </p:cNvPr>
              <p:cNvSpPr>
                <a:spLocks noGrp="1" noRot="1" noChangeAspect="1" noMove="1" noResize="1" noEditPoints="1" noAdjustHandles="1" noChangeArrowheads="1" noChangeShapeType="1" noTextEdit="1"/>
              </p:cNvSpPr>
              <p:nvPr>
                <p:ph idx="1"/>
              </p:nvPr>
            </p:nvSpPr>
            <p:spPr>
              <a:xfrm>
                <a:off x="838200" y="1825624"/>
                <a:ext cx="10515600" cy="4788239"/>
              </a:xfrm>
              <a:blipFill>
                <a:blip r:embed="rId3"/>
                <a:stretch>
                  <a:fillRect l="-1043" t="-2036" r="-696"/>
                </a:stretch>
              </a:blipFill>
            </p:spPr>
            <p:txBody>
              <a:bodyPr/>
              <a:lstStyle/>
              <a:p>
                <a:r>
                  <a:rPr lang="en-US">
                    <a:noFill/>
                  </a:rPr>
                  <a:t> </a:t>
                </a:r>
              </a:p>
            </p:txBody>
          </p:sp>
        </mc:Fallback>
      </mc:AlternateContent>
    </p:spTree>
    <p:extLst>
      <p:ext uri="{BB962C8B-B14F-4D97-AF65-F5344CB8AC3E}">
        <p14:creationId xmlns:p14="http://schemas.microsoft.com/office/powerpoint/2010/main" val="72702033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rgbClr val="C00000"/>
                </a:solidFill>
              </a:rPr>
              <a:t>Online Model</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p:txBody>
              <a:bodyPr/>
              <a:lstStyle/>
              <a:p>
                <a:pPr>
                  <a:buFont typeface="Wingdings" panose="05000000000000000000" pitchFamily="2" charset="2"/>
                  <a:buChar char="v"/>
                </a:pPr>
                <a:r>
                  <a:rPr lang="en-US" dirty="0"/>
                  <a:t> </a:t>
                </a:r>
                <a:r>
                  <a:rPr lang="en-US" dirty="0">
                    <a:solidFill>
                      <a:srgbClr val="00B050"/>
                    </a:solidFill>
                  </a:rPr>
                  <a:t>Input</a:t>
                </a:r>
                <a:r>
                  <a:rPr lang="en-US" dirty="0"/>
                  <a:t>: Elements of an underlying data set </a:t>
                </a:r>
                <a14:m>
                  <m:oMath xmlns:m="http://schemas.openxmlformats.org/officeDocument/2006/math">
                    <m:r>
                      <a:rPr lang="en-US" i="1" smtClean="0">
                        <a:solidFill>
                          <a:srgbClr val="C00000"/>
                        </a:solidFill>
                        <a:latin typeface="Cambria Math" panose="02040503050406030204" pitchFamily="18" charset="0"/>
                      </a:rPr>
                      <m:t>𝑆</m:t>
                    </m:r>
                  </m:oMath>
                </a14:m>
                <a:r>
                  <a:rPr lang="en-US" dirty="0"/>
                  <a:t>, which arrives sequentially</a:t>
                </a:r>
              </a:p>
              <a:p>
                <a:pPr>
                  <a:buFont typeface="Wingdings" panose="05000000000000000000" pitchFamily="2" charset="2"/>
                  <a:buChar char="v"/>
                </a:pPr>
                <a:r>
                  <a:rPr lang="en-US" dirty="0"/>
                  <a:t> </a:t>
                </a:r>
                <a:r>
                  <a:rPr lang="en-US" dirty="0">
                    <a:solidFill>
                      <a:srgbClr val="00B050"/>
                    </a:solidFill>
                  </a:rPr>
                  <a:t>Output</a:t>
                </a:r>
                <a:r>
                  <a:rPr lang="en-US" dirty="0"/>
                  <a:t>: Evaluation (or approximation) of a given function</a:t>
                </a:r>
              </a:p>
              <a:p>
                <a:pPr>
                  <a:buFont typeface="Wingdings" panose="05000000000000000000" pitchFamily="2" charset="2"/>
                  <a:buChar char="v"/>
                </a:pPr>
                <a:r>
                  <a:rPr lang="en-US" dirty="0"/>
                  <a:t> </a:t>
                </a:r>
                <a:r>
                  <a:rPr lang="en-US" dirty="0">
                    <a:solidFill>
                      <a:srgbClr val="00B050"/>
                    </a:solidFill>
                  </a:rPr>
                  <a:t>Goal</a:t>
                </a:r>
                <a:r>
                  <a:rPr lang="en-US" dirty="0"/>
                  <a:t>: Use space </a:t>
                </a:r>
                <a:r>
                  <a:rPr lang="en-US" i="1" dirty="0">
                    <a:solidFill>
                      <a:srgbClr val="7030A0"/>
                    </a:solidFill>
                  </a:rPr>
                  <a:t>sublinear</a:t>
                </a:r>
                <a:r>
                  <a:rPr lang="en-US" i="1" dirty="0"/>
                  <a:t> </a:t>
                </a:r>
                <a:r>
                  <a:rPr lang="en-US" dirty="0"/>
                  <a:t>in the size </a:t>
                </a:r>
                <a14:m>
                  <m:oMath xmlns:m="http://schemas.openxmlformats.org/officeDocument/2006/math">
                    <m:r>
                      <a:rPr lang="en-US" b="0" i="1" smtClean="0">
                        <a:solidFill>
                          <a:srgbClr val="C00000"/>
                        </a:solidFill>
                        <a:latin typeface="Cambria Math" panose="02040503050406030204" pitchFamily="18" charset="0"/>
                      </a:rPr>
                      <m:t>𝑛</m:t>
                    </m:r>
                    <m:r>
                      <a:rPr lang="en-US" i="1">
                        <a:solidFill>
                          <a:srgbClr val="C00000"/>
                        </a:solidFill>
                        <a:latin typeface="Cambria Math" panose="02040503050406030204" pitchFamily="18" charset="0"/>
                      </a:rPr>
                      <m:t> </m:t>
                    </m:r>
                  </m:oMath>
                </a14:m>
                <a:r>
                  <a:rPr lang="en-US" dirty="0"/>
                  <a:t>of the input </a:t>
                </a:r>
                <a14:m>
                  <m:oMath xmlns:m="http://schemas.openxmlformats.org/officeDocument/2006/math">
                    <m:r>
                      <a:rPr lang="en-US" i="1" smtClean="0">
                        <a:solidFill>
                          <a:srgbClr val="C00000"/>
                        </a:solidFill>
                        <a:latin typeface="Cambria Math" panose="02040503050406030204" pitchFamily="18" charset="0"/>
                      </a:rPr>
                      <m:t>𝑆</m:t>
                    </m:r>
                  </m:oMath>
                </a14:m>
                <a:endParaRPr lang="en-US" dirty="0">
                  <a:solidFill>
                    <a:srgbClr val="C00000"/>
                  </a:solidFill>
                </a:endParaRPr>
              </a:p>
              <a:p>
                <a:pPr>
                  <a:buFont typeface="Wingdings" panose="05000000000000000000" pitchFamily="2" charset="2"/>
                  <a:buChar char="v"/>
                </a:pPr>
                <a:endParaRPr lang="en-US" dirty="0"/>
              </a:p>
              <a:p>
                <a:pPr>
                  <a:buFont typeface="Wingdings" panose="05000000000000000000" pitchFamily="2" charset="2"/>
                  <a:buChar char="v"/>
                </a:pPr>
                <a:r>
                  <a:rPr lang="en-US" dirty="0"/>
                  <a:t> </a:t>
                </a:r>
                <a:r>
                  <a:rPr lang="en-US" dirty="0">
                    <a:solidFill>
                      <a:srgbClr val="00B050"/>
                    </a:solidFill>
                  </a:rPr>
                  <a:t>Online Model</a:t>
                </a:r>
                <a:r>
                  <a:rPr lang="en-US" dirty="0"/>
                  <a:t>: “Each time must make irrevocable decision to the output”</a:t>
                </a:r>
              </a:p>
            </p:txBody>
          </p:sp>
        </mc:Choice>
        <mc:Fallback xmlns="">
          <p:sp>
            <p:nvSpPr>
              <p:cNvPr id="3" name="Content Placeholder 2">
                <a:extLst>
                  <a:ext uri="{FF2B5EF4-FFF2-40B4-BE49-F238E27FC236}">
                    <a16:creationId xmlns:a16="http://schemas.microsoft.com/office/drawing/2014/main" id="{15255D49-9D60-44DD-910D-2EBD0529DEC9}"/>
                  </a:ext>
                </a:extLst>
              </p:cNvPr>
              <p:cNvSpPr>
                <a:spLocks noGrp="1" noRot="1" noChangeAspect="1" noMove="1" noResize="1" noEditPoints="1" noAdjustHandles="1" noChangeArrowheads="1" noChangeShapeType="1" noTextEdit="1"/>
              </p:cNvSpPr>
              <p:nvPr>
                <p:ph idx="1"/>
              </p:nvPr>
            </p:nvSpPr>
            <p:spPr>
              <a:blipFill>
                <a:blip r:embed="rId3"/>
                <a:stretch>
                  <a:fillRect l="-1043" t="-2241"/>
                </a:stretch>
              </a:blipFill>
            </p:spPr>
            <p:txBody>
              <a:bodyPr/>
              <a:lstStyle/>
              <a:p>
                <a:r>
                  <a:rPr lang="en-US">
                    <a:noFill/>
                  </a:rPr>
                  <a:t> </a:t>
                </a:r>
              </a:p>
            </p:txBody>
          </p:sp>
        </mc:Fallback>
      </mc:AlternateContent>
    </p:spTree>
    <p:extLst>
      <p:ext uri="{BB962C8B-B14F-4D97-AF65-F5344CB8AC3E}">
        <p14:creationId xmlns:p14="http://schemas.microsoft.com/office/powerpoint/2010/main" val="209263659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49F98-FC53-4C98-8C23-550048D4FCF9}"/>
              </a:ext>
            </a:extLst>
          </p:cNvPr>
          <p:cNvSpPr>
            <a:spLocks noGrp="1"/>
          </p:cNvSpPr>
          <p:nvPr>
            <p:ph type="title"/>
          </p:nvPr>
        </p:nvSpPr>
        <p:spPr/>
        <p:txBody>
          <a:bodyPr/>
          <a:lstStyle/>
          <a:p>
            <a:r>
              <a:rPr lang="en-US" dirty="0">
                <a:solidFill>
                  <a:srgbClr val="C00000"/>
                </a:solidFill>
              </a:rPr>
              <a:t>Results: Online Model</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CD298EE-232A-4602-BB51-FA680B6EA672}"/>
                  </a:ext>
                </a:extLst>
              </p:cNvPr>
              <p:cNvSpPr>
                <a:spLocks noGrp="1"/>
              </p:cNvSpPr>
              <p:nvPr>
                <p:ph idx="1"/>
              </p:nvPr>
            </p:nvSpPr>
            <p:spPr>
              <a:xfrm>
                <a:off x="838200" y="1825624"/>
                <a:ext cx="10515600" cy="4788239"/>
              </a:xfrm>
            </p:spPr>
            <p:txBody>
              <a:bodyPr>
                <a:normAutofit/>
              </a:bodyPr>
              <a:lstStyle/>
              <a:p>
                <a:pPr marL="457200" indent="-457200">
                  <a:buFont typeface="Wingdings" panose="05000000000000000000" pitchFamily="2" charset="2"/>
                  <a:buChar char="v"/>
                </a:pPr>
                <a:r>
                  <a:rPr lang="en-US" dirty="0"/>
                  <a:t>Online algorithm for low-rank approximation that samples </a:t>
                </a:r>
                <a14:m>
                  <m:oMath xmlns:m="http://schemas.openxmlformats.org/officeDocument/2006/math">
                    <m:r>
                      <a:rPr lang="en-US" i="1" smtClean="0">
                        <a:solidFill>
                          <a:srgbClr val="C00000"/>
                        </a:solidFill>
                        <a:latin typeface="Cambria Math" panose="02040503050406030204" pitchFamily="18" charset="0"/>
                      </a:rPr>
                      <m:t>𝑂</m:t>
                    </m:r>
                    <m:d>
                      <m:dPr>
                        <m:ctrlPr>
                          <a:rPr lang="en-US" i="1">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𝑘</m:t>
                        </m:r>
                      </m:e>
                    </m:d>
                  </m:oMath>
                </a14:m>
                <a:r>
                  <a:rPr lang="en-US" dirty="0"/>
                  <a:t> rows (space optimal, up to lower order terms)</a:t>
                </a:r>
              </a:p>
              <a:p>
                <a:pPr marL="457200" indent="-457200">
                  <a:buFont typeface="Wingdings" panose="05000000000000000000" pitchFamily="2" charset="2"/>
                  <a:buChar char="v"/>
                </a:pPr>
                <a:r>
                  <a:rPr lang="en-US" dirty="0"/>
                  <a:t>Online algorithm for row subset selection that samples </a:t>
                </a:r>
                <a14:m>
                  <m:oMath xmlns:m="http://schemas.openxmlformats.org/officeDocument/2006/math">
                    <m:r>
                      <a:rPr lang="en-US" i="1" smtClean="0">
                        <a:solidFill>
                          <a:srgbClr val="C00000"/>
                        </a:solidFill>
                        <a:latin typeface="Cambria Math" panose="02040503050406030204" pitchFamily="18" charset="0"/>
                      </a:rPr>
                      <m:t>𝑂</m:t>
                    </m:r>
                    <m:d>
                      <m:dPr>
                        <m:ctrlPr>
                          <a:rPr lang="en-US" i="1">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𝑘</m:t>
                        </m:r>
                      </m:e>
                    </m:d>
                  </m:oMath>
                </a14:m>
                <a:r>
                  <a:rPr lang="en-US" dirty="0"/>
                  <a:t> rows (space optimal, up to lower order terms)</a:t>
                </a:r>
              </a:p>
              <a:p>
                <a:pPr marL="457200" indent="-457200">
                  <a:buFont typeface="Wingdings" panose="05000000000000000000" pitchFamily="2" charset="2"/>
                  <a:buChar char="v"/>
                </a:pPr>
                <a:r>
                  <a:rPr lang="en-US" dirty="0"/>
                  <a:t>Online algorithm for principal component analysis that embeds into a matrix with dimension </a:t>
                </a:r>
                <a14:m>
                  <m:oMath xmlns:m="http://schemas.openxmlformats.org/officeDocument/2006/math">
                    <m:r>
                      <a:rPr lang="en-US" i="1" smtClean="0">
                        <a:solidFill>
                          <a:srgbClr val="C00000"/>
                        </a:solidFill>
                        <a:latin typeface="Cambria Math" panose="02040503050406030204" pitchFamily="18" charset="0"/>
                      </a:rPr>
                      <m:t>𝑂</m:t>
                    </m:r>
                    <m:d>
                      <m:dPr>
                        <m:ctrlPr>
                          <a:rPr lang="en-US" i="1">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𝑘</m:t>
                        </m:r>
                      </m:e>
                    </m:d>
                  </m:oMath>
                </a14:m>
                <a:r>
                  <a:rPr lang="en-US" dirty="0"/>
                  <a:t> (space optimal, up to lower order terms)</a:t>
                </a:r>
              </a:p>
              <a:p>
                <a:pPr marL="457200" indent="-457200">
                  <a:buFont typeface="Wingdings" panose="05000000000000000000" pitchFamily="2" charset="2"/>
                  <a:buChar char="v"/>
                </a:pPr>
                <a:r>
                  <a:rPr lang="en-US" dirty="0"/>
                  <a:t>Online algorithm for </a:t>
                </a:r>
                <a14:m>
                  <m:oMath xmlns:m="http://schemas.openxmlformats.org/officeDocument/2006/math">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ℓ</m:t>
                        </m:r>
                      </m:e>
                      <m:sub>
                        <m:r>
                          <a:rPr lang="en-US" b="0" i="1" smtClean="0">
                            <a:solidFill>
                              <a:srgbClr val="C00000"/>
                            </a:solidFill>
                            <a:latin typeface="Cambria Math" panose="02040503050406030204" pitchFamily="18" charset="0"/>
                          </a:rPr>
                          <m:t>1</m:t>
                        </m:r>
                      </m:sub>
                    </m:sSub>
                  </m:oMath>
                </a14:m>
                <a:r>
                  <a:rPr lang="en-US" dirty="0"/>
                  <a:t> subspace embedding that samples </a:t>
                </a:r>
                <a14:m>
                  <m:oMath xmlns:m="http://schemas.openxmlformats.org/officeDocument/2006/math">
                    <m:r>
                      <a:rPr lang="en-US" i="1">
                        <a:solidFill>
                          <a:srgbClr val="C00000"/>
                        </a:solidFill>
                        <a:latin typeface="Cambria Math" panose="02040503050406030204" pitchFamily="18" charset="0"/>
                      </a:rPr>
                      <m:t>𝑂</m:t>
                    </m:r>
                    <m:d>
                      <m:dPr>
                        <m:ctrlPr>
                          <a:rPr lang="en-US" i="1" smtClean="0">
                            <a:solidFill>
                              <a:srgbClr val="C00000"/>
                            </a:solidFill>
                            <a:latin typeface="Cambria Math" panose="02040503050406030204" pitchFamily="18" charset="0"/>
                          </a:rPr>
                        </m:ctrlPr>
                      </m:dPr>
                      <m:e>
                        <m:sSup>
                          <m:sSupPr>
                            <m:ctrlPr>
                              <a:rPr lang="en-US" b="0" i="1" smtClean="0">
                                <a:solidFill>
                                  <a:srgbClr val="C00000"/>
                                </a:solidFill>
                                <a:latin typeface="Cambria Math" panose="02040503050406030204" pitchFamily="18" charset="0"/>
                              </a:rPr>
                            </m:ctrlPr>
                          </m:sSupPr>
                          <m:e>
                            <m:r>
                              <a:rPr lang="en-US" b="0" i="1" smtClean="0">
                                <a:solidFill>
                                  <a:srgbClr val="C00000"/>
                                </a:solidFill>
                                <a:latin typeface="Cambria Math" panose="02040503050406030204" pitchFamily="18" charset="0"/>
                              </a:rPr>
                              <m:t>𝑑</m:t>
                            </m:r>
                          </m:e>
                          <m:sup>
                            <m:r>
                              <a:rPr lang="en-US" b="0" i="1" smtClean="0">
                                <a:solidFill>
                                  <a:srgbClr val="C00000"/>
                                </a:solidFill>
                                <a:latin typeface="Cambria Math" panose="02040503050406030204" pitchFamily="18" charset="0"/>
                              </a:rPr>
                              <m:t>2</m:t>
                            </m:r>
                          </m:sup>
                        </m:sSup>
                      </m:e>
                    </m:d>
                  </m:oMath>
                </a14:m>
                <a:r>
                  <a:rPr lang="en-US" dirty="0"/>
                  <a:t> rows</a:t>
                </a:r>
              </a:p>
            </p:txBody>
          </p:sp>
        </mc:Choice>
        <mc:Fallback xmlns="">
          <p:sp>
            <p:nvSpPr>
              <p:cNvPr id="3" name="Content Placeholder 2">
                <a:extLst>
                  <a:ext uri="{FF2B5EF4-FFF2-40B4-BE49-F238E27FC236}">
                    <a16:creationId xmlns:a16="http://schemas.microsoft.com/office/drawing/2014/main" id="{3CD298EE-232A-4602-BB51-FA680B6EA672}"/>
                  </a:ext>
                </a:extLst>
              </p:cNvPr>
              <p:cNvSpPr>
                <a:spLocks noGrp="1" noRot="1" noChangeAspect="1" noMove="1" noResize="1" noEditPoints="1" noAdjustHandles="1" noChangeArrowheads="1" noChangeShapeType="1" noTextEdit="1"/>
              </p:cNvSpPr>
              <p:nvPr>
                <p:ph idx="1"/>
              </p:nvPr>
            </p:nvSpPr>
            <p:spPr>
              <a:xfrm>
                <a:off x="838200" y="1825624"/>
                <a:ext cx="10515600" cy="4788239"/>
              </a:xfrm>
              <a:blipFill>
                <a:blip r:embed="rId3"/>
                <a:stretch>
                  <a:fillRect l="-1043" t="-2036" r="-754"/>
                </a:stretch>
              </a:blipFill>
            </p:spPr>
            <p:txBody>
              <a:bodyPr/>
              <a:lstStyle/>
              <a:p>
                <a:r>
                  <a:rPr lang="en-US">
                    <a:noFill/>
                  </a:rPr>
                  <a:t> </a:t>
                </a:r>
              </a:p>
            </p:txBody>
          </p:sp>
        </mc:Fallback>
      </mc:AlternateContent>
    </p:spTree>
    <p:extLst>
      <p:ext uri="{BB962C8B-B14F-4D97-AF65-F5344CB8AC3E}">
        <p14:creationId xmlns:p14="http://schemas.microsoft.com/office/powerpoint/2010/main" val="418370920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49F98-FC53-4C98-8C23-550048D4FCF9}"/>
              </a:ext>
            </a:extLst>
          </p:cNvPr>
          <p:cNvSpPr>
            <a:spLocks noGrp="1"/>
          </p:cNvSpPr>
          <p:nvPr>
            <p:ph type="title"/>
          </p:nvPr>
        </p:nvSpPr>
        <p:spPr/>
        <p:txBody>
          <a:bodyPr/>
          <a:lstStyle/>
          <a:p>
            <a:r>
              <a:rPr lang="en-US" dirty="0">
                <a:solidFill>
                  <a:srgbClr val="C00000"/>
                </a:solidFill>
              </a:rPr>
              <a:t>Results: Connections</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CD298EE-232A-4602-BB51-FA680B6EA672}"/>
                  </a:ext>
                </a:extLst>
              </p:cNvPr>
              <p:cNvSpPr>
                <a:spLocks noGrp="1"/>
              </p:cNvSpPr>
              <p:nvPr>
                <p:ph idx="1"/>
              </p:nvPr>
            </p:nvSpPr>
            <p:spPr>
              <a:xfrm>
                <a:off x="838200" y="1825624"/>
                <a:ext cx="10515600" cy="4788239"/>
              </a:xfrm>
            </p:spPr>
            <p:txBody>
              <a:bodyPr>
                <a:normAutofit/>
              </a:bodyPr>
              <a:lstStyle/>
              <a:p>
                <a:pPr marL="457200" indent="-457200">
                  <a:buFont typeface="Wingdings" panose="05000000000000000000" pitchFamily="2" charset="2"/>
                  <a:buChar char="v"/>
                </a:pPr>
                <a:r>
                  <a:rPr lang="en-US" dirty="0"/>
                  <a:t> </a:t>
                </a:r>
                <a:r>
                  <a:rPr lang="en-US" dirty="0">
                    <a:solidFill>
                      <a:srgbClr val="00B050"/>
                    </a:solidFill>
                  </a:rPr>
                  <a:t>Online coreset</a:t>
                </a:r>
                <a:r>
                  <a:rPr lang="en-US" dirty="0"/>
                  <a:t>: algorithm whose output can be used to approximate all prefixes of a stream</a:t>
                </a:r>
              </a:p>
              <a:p>
                <a:pPr marL="457200" indent="-457200">
                  <a:buFont typeface="Wingdings" panose="05000000000000000000" pitchFamily="2" charset="2"/>
                  <a:buChar char="v"/>
                </a:pPr>
                <a:endParaRPr lang="en-US" dirty="0"/>
              </a:p>
              <a:p>
                <a:pPr marL="457200" indent="-457200">
                  <a:buFont typeface="Wingdings" panose="05000000000000000000" pitchFamily="2" charset="2"/>
                  <a:buChar char="v"/>
                </a:pPr>
                <a:r>
                  <a:rPr lang="en-US" dirty="0"/>
                  <a:t>Online coresets give deterministic sliding window algorithms!</a:t>
                </a:r>
              </a:p>
              <a:p>
                <a:pPr marL="457200" indent="-457200">
                  <a:buFont typeface="Wingdings" panose="05000000000000000000" pitchFamily="2" charset="2"/>
                  <a:buChar char="v"/>
                </a:pPr>
                <a:r>
                  <a:rPr lang="en-US" dirty="0"/>
                  <a:t> </a:t>
                </a:r>
                <a14:m>
                  <m:oMath xmlns:m="http://schemas.openxmlformats.org/officeDocument/2006/math">
                    <m:r>
                      <a:rPr lang="en-US" i="1">
                        <a:solidFill>
                          <a:srgbClr val="C00000"/>
                        </a:solidFill>
                        <a:latin typeface="Cambria Math" panose="02040503050406030204" pitchFamily="18" charset="0"/>
                      </a:rPr>
                      <m:t>𝑂</m:t>
                    </m:r>
                    <m:d>
                      <m:dPr>
                        <m:ctrlPr>
                          <a:rPr lang="en-US" i="1">
                            <a:solidFill>
                              <a:srgbClr val="C00000"/>
                            </a:solidFill>
                            <a:latin typeface="Cambria Math" panose="02040503050406030204" pitchFamily="18" charset="0"/>
                          </a:rPr>
                        </m:ctrlPr>
                      </m:dPr>
                      <m:e>
                        <m:sSup>
                          <m:sSupPr>
                            <m:ctrlPr>
                              <a:rPr lang="en-US" i="1">
                                <a:solidFill>
                                  <a:srgbClr val="C00000"/>
                                </a:solidFill>
                                <a:latin typeface="Cambria Math" panose="02040503050406030204" pitchFamily="18" charset="0"/>
                              </a:rPr>
                            </m:ctrlPr>
                          </m:sSupPr>
                          <m:e>
                            <m:r>
                              <a:rPr lang="en-US" b="0" i="1" smtClean="0">
                                <a:solidFill>
                                  <a:srgbClr val="C00000"/>
                                </a:solidFill>
                                <a:latin typeface="Cambria Math" panose="02040503050406030204" pitchFamily="18" charset="0"/>
                              </a:rPr>
                              <m:t>𝑑</m:t>
                            </m:r>
                          </m:e>
                          <m:sup>
                            <m:r>
                              <a:rPr lang="en-US" b="0" i="1" smtClean="0">
                                <a:solidFill>
                                  <a:srgbClr val="C00000"/>
                                </a:solidFill>
                                <a:latin typeface="Cambria Math" panose="02040503050406030204" pitchFamily="18" charset="0"/>
                              </a:rPr>
                              <m:t>2</m:t>
                            </m:r>
                          </m:sup>
                        </m:sSup>
                      </m:e>
                    </m:d>
                    <m:r>
                      <a:rPr lang="en-US" i="1">
                        <a:solidFill>
                          <a:srgbClr val="C00000"/>
                        </a:solidFill>
                        <a:latin typeface="Cambria Math" panose="02040503050406030204" pitchFamily="18" charset="0"/>
                      </a:rPr>
                      <m:t> </m:t>
                    </m:r>
                  </m:oMath>
                </a14:m>
                <a:r>
                  <a:rPr lang="en-US" dirty="0"/>
                  <a:t>space deterministic sliding window algorithm for spectral </a:t>
                </a:r>
                <a:r>
                  <a:rPr lang="en-US" dirty="0" err="1"/>
                  <a:t>sparsification</a:t>
                </a:r>
                <a:r>
                  <a:rPr lang="en-US" dirty="0"/>
                  <a:t> (space optimal, up to lower order terms)</a:t>
                </a:r>
              </a:p>
              <a:p>
                <a:pPr marL="457200" indent="-457200">
                  <a:buFont typeface="Wingdings" panose="05000000000000000000" pitchFamily="2" charset="2"/>
                  <a:buChar char="v"/>
                </a:pPr>
                <a:r>
                  <a:rPr lang="en-US" dirty="0"/>
                  <a:t> </a:t>
                </a:r>
                <a14:m>
                  <m:oMath xmlns:m="http://schemas.openxmlformats.org/officeDocument/2006/math">
                    <m:r>
                      <a:rPr lang="en-US" i="1">
                        <a:solidFill>
                          <a:srgbClr val="C00000"/>
                        </a:solidFill>
                        <a:latin typeface="Cambria Math" panose="02040503050406030204" pitchFamily="18" charset="0"/>
                      </a:rPr>
                      <m:t>𝑂</m:t>
                    </m:r>
                    <m:d>
                      <m:dPr>
                        <m:ctrlPr>
                          <a:rPr lang="en-US" i="1">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𝑑𝑘</m:t>
                        </m:r>
                      </m:e>
                    </m:d>
                    <m:r>
                      <a:rPr lang="en-US" i="1">
                        <a:solidFill>
                          <a:srgbClr val="C00000"/>
                        </a:solidFill>
                        <a:latin typeface="Cambria Math" panose="02040503050406030204" pitchFamily="18" charset="0"/>
                      </a:rPr>
                      <m:t> </m:t>
                    </m:r>
                  </m:oMath>
                </a14:m>
                <a:r>
                  <a:rPr lang="en-US" dirty="0"/>
                  <a:t>space deterministic sliding window algorithm for low-rank approximation (space optimal, up to lower order terms)</a:t>
                </a:r>
              </a:p>
              <a:p>
                <a:pPr marL="457200" indent="-457200">
                  <a:buFont typeface="Wingdings" panose="05000000000000000000" pitchFamily="2" charset="2"/>
                  <a:buChar char="v"/>
                </a:pPr>
                <a:r>
                  <a:rPr lang="en-US" dirty="0"/>
                  <a:t> </a:t>
                </a:r>
                <a14:m>
                  <m:oMath xmlns:m="http://schemas.openxmlformats.org/officeDocument/2006/math">
                    <m:r>
                      <a:rPr lang="en-US" i="1" smtClean="0">
                        <a:solidFill>
                          <a:srgbClr val="C00000"/>
                        </a:solidFill>
                        <a:latin typeface="Cambria Math" panose="02040503050406030204" pitchFamily="18" charset="0"/>
                      </a:rPr>
                      <m:t>𝑂</m:t>
                    </m:r>
                    <m:d>
                      <m:dPr>
                        <m:ctrlPr>
                          <a:rPr lang="en-US" i="1">
                            <a:solidFill>
                              <a:srgbClr val="C00000"/>
                            </a:solidFill>
                            <a:latin typeface="Cambria Math" panose="02040503050406030204" pitchFamily="18" charset="0"/>
                          </a:rPr>
                        </m:ctrlPr>
                      </m:dPr>
                      <m:e>
                        <m:sSup>
                          <m:sSupPr>
                            <m:ctrlPr>
                              <a:rPr lang="en-US" i="1">
                                <a:solidFill>
                                  <a:srgbClr val="C00000"/>
                                </a:solidFill>
                                <a:latin typeface="Cambria Math" panose="02040503050406030204" pitchFamily="18" charset="0"/>
                              </a:rPr>
                            </m:ctrlPr>
                          </m:sSupPr>
                          <m:e>
                            <m:r>
                              <a:rPr lang="en-US" b="0" i="1" smtClean="0">
                                <a:solidFill>
                                  <a:srgbClr val="C00000"/>
                                </a:solidFill>
                                <a:latin typeface="Cambria Math" panose="02040503050406030204" pitchFamily="18" charset="0"/>
                              </a:rPr>
                              <m:t>𝑑</m:t>
                            </m:r>
                          </m:e>
                          <m:sup>
                            <m:r>
                              <a:rPr lang="en-US" b="0" i="1" smtClean="0">
                                <a:solidFill>
                                  <a:srgbClr val="C00000"/>
                                </a:solidFill>
                                <a:latin typeface="Cambria Math" panose="02040503050406030204" pitchFamily="18" charset="0"/>
                              </a:rPr>
                              <m:t>2</m:t>
                            </m:r>
                          </m:sup>
                        </m:sSup>
                      </m:e>
                    </m:d>
                    <m:r>
                      <a:rPr lang="en-US" i="1">
                        <a:solidFill>
                          <a:srgbClr val="C00000"/>
                        </a:solidFill>
                        <a:latin typeface="Cambria Math" panose="02040503050406030204" pitchFamily="18" charset="0"/>
                      </a:rPr>
                      <m:t> </m:t>
                    </m:r>
                  </m:oMath>
                </a14:m>
                <a:r>
                  <a:rPr lang="en-US" dirty="0"/>
                  <a:t>space deterministic sliding window algorithm for </a:t>
                </a:r>
                <a14:m>
                  <m:oMath xmlns:m="http://schemas.openxmlformats.org/officeDocument/2006/math">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ℓ</m:t>
                        </m:r>
                      </m:e>
                      <m:sub>
                        <m:r>
                          <a:rPr lang="en-US" i="1">
                            <a:solidFill>
                              <a:srgbClr val="C00000"/>
                            </a:solidFill>
                            <a:latin typeface="Cambria Math" panose="02040503050406030204" pitchFamily="18" charset="0"/>
                          </a:rPr>
                          <m:t>1</m:t>
                        </m:r>
                      </m:sub>
                    </m:sSub>
                  </m:oMath>
                </a14:m>
                <a:r>
                  <a:rPr lang="en-US" dirty="0"/>
                  <a:t> subspace embedding (space optimal, up to lower order terms)</a:t>
                </a:r>
              </a:p>
            </p:txBody>
          </p:sp>
        </mc:Choice>
        <mc:Fallback xmlns="">
          <p:sp>
            <p:nvSpPr>
              <p:cNvPr id="3" name="Content Placeholder 2">
                <a:extLst>
                  <a:ext uri="{FF2B5EF4-FFF2-40B4-BE49-F238E27FC236}">
                    <a16:creationId xmlns:a16="http://schemas.microsoft.com/office/drawing/2014/main" id="{3CD298EE-232A-4602-BB51-FA680B6EA672}"/>
                  </a:ext>
                </a:extLst>
              </p:cNvPr>
              <p:cNvSpPr>
                <a:spLocks noGrp="1" noRot="1" noChangeAspect="1" noMove="1" noResize="1" noEditPoints="1" noAdjustHandles="1" noChangeArrowheads="1" noChangeShapeType="1" noTextEdit="1"/>
              </p:cNvSpPr>
              <p:nvPr>
                <p:ph idx="1"/>
              </p:nvPr>
            </p:nvSpPr>
            <p:spPr>
              <a:xfrm>
                <a:off x="838200" y="1825624"/>
                <a:ext cx="10515600" cy="4788239"/>
              </a:xfrm>
              <a:blipFill>
                <a:blip r:embed="rId3"/>
                <a:stretch>
                  <a:fillRect l="-1043" t="-2036"/>
                </a:stretch>
              </a:blipFill>
            </p:spPr>
            <p:txBody>
              <a:bodyPr/>
              <a:lstStyle/>
              <a:p>
                <a:r>
                  <a:rPr lang="en-US">
                    <a:noFill/>
                  </a:rPr>
                  <a:t> </a:t>
                </a:r>
              </a:p>
            </p:txBody>
          </p:sp>
        </mc:Fallback>
      </mc:AlternateContent>
    </p:spTree>
    <p:extLst>
      <p:ext uri="{BB962C8B-B14F-4D97-AF65-F5344CB8AC3E}">
        <p14:creationId xmlns:p14="http://schemas.microsoft.com/office/powerpoint/2010/main" val="148645743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2" descr="Image result for thank you">
            <a:extLst>
              <a:ext uri="{FF2B5EF4-FFF2-40B4-BE49-F238E27FC236}">
                <a16:creationId xmlns:a16="http://schemas.microsoft.com/office/drawing/2014/main" id="{80367A6D-0999-4342-9C5A-5EAF7A8E443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581" r="5" b="5"/>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11604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rgbClr val="C00000"/>
                </a:solidFill>
              </a:rPr>
              <a:t>Streaming / Sliding Window Model</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p:txBody>
              <a:bodyPr/>
              <a:lstStyle/>
              <a:p>
                <a:pPr>
                  <a:buFont typeface="Wingdings" panose="05000000000000000000" pitchFamily="2" charset="2"/>
                  <a:buChar char="v"/>
                </a:pPr>
                <a:r>
                  <a:rPr lang="en-US" dirty="0"/>
                  <a:t> </a:t>
                </a:r>
                <a:r>
                  <a:rPr lang="en-US" dirty="0">
                    <a:solidFill>
                      <a:srgbClr val="00B050"/>
                    </a:solidFill>
                  </a:rPr>
                  <a:t>Input</a:t>
                </a:r>
                <a:r>
                  <a:rPr lang="en-US" dirty="0"/>
                  <a:t>: Elements of an underlying data set </a:t>
                </a:r>
                <a14:m>
                  <m:oMath xmlns:m="http://schemas.openxmlformats.org/officeDocument/2006/math">
                    <m:r>
                      <a:rPr lang="en-US" i="1">
                        <a:solidFill>
                          <a:srgbClr val="C00000"/>
                        </a:solidFill>
                        <a:latin typeface="Cambria Math" panose="02040503050406030204" pitchFamily="18" charset="0"/>
                      </a:rPr>
                      <m:t>𝑆</m:t>
                    </m:r>
                  </m:oMath>
                </a14:m>
                <a:r>
                  <a:rPr lang="en-US" dirty="0"/>
                  <a:t>, which arrives sequentially</a:t>
                </a:r>
              </a:p>
              <a:p>
                <a:pPr>
                  <a:buFont typeface="Wingdings" panose="05000000000000000000" pitchFamily="2" charset="2"/>
                  <a:buChar char="v"/>
                </a:pPr>
                <a:r>
                  <a:rPr lang="en-US" dirty="0"/>
                  <a:t> </a:t>
                </a:r>
                <a:r>
                  <a:rPr lang="en-US" dirty="0">
                    <a:solidFill>
                      <a:srgbClr val="00B050"/>
                    </a:solidFill>
                  </a:rPr>
                  <a:t>Output</a:t>
                </a:r>
                <a:r>
                  <a:rPr lang="en-US" dirty="0"/>
                  <a:t>: Evaluation (or approximation) of a given function</a:t>
                </a:r>
              </a:p>
              <a:p>
                <a:pPr>
                  <a:buFont typeface="Wingdings" panose="05000000000000000000" pitchFamily="2" charset="2"/>
                  <a:buChar char="v"/>
                </a:pPr>
                <a:r>
                  <a:rPr lang="en-US" dirty="0"/>
                  <a:t> </a:t>
                </a:r>
                <a:r>
                  <a:rPr lang="en-US" dirty="0">
                    <a:solidFill>
                      <a:srgbClr val="00B050"/>
                    </a:solidFill>
                  </a:rPr>
                  <a:t>Goal</a:t>
                </a:r>
                <a:r>
                  <a:rPr lang="en-US" dirty="0"/>
                  <a:t>: Use space </a:t>
                </a:r>
                <a:r>
                  <a:rPr lang="en-US" i="1" dirty="0">
                    <a:solidFill>
                      <a:srgbClr val="7030A0"/>
                    </a:solidFill>
                  </a:rPr>
                  <a:t>sublinear</a:t>
                </a:r>
                <a:r>
                  <a:rPr lang="en-US" i="1" dirty="0"/>
                  <a:t> </a:t>
                </a:r>
                <a:r>
                  <a:rPr lang="en-US" dirty="0"/>
                  <a:t>in the size </a:t>
                </a:r>
                <a14:m>
                  <m:oMath xmlns:m="http://schemas.openxmlformats.org/officeDocument/2006/math">
                    <m:r>
                      <a:rPr lang="en-US" i="1">
                        <a:solidFill>
                          <a:srgbClr val="C00000"/>
                        </a:solidFill>
                        <a:latin typeface="Cambria Math" panose="02040503050406030204" pitchFamily="18" charset="0"/>
                      </a:rPr>
                      <m:t>𝑛</m:t>
                    </m:r>
                    <m:r>
                      <a:rPr lang="en-US" i="1">
                        <a:solidFill>
                          <a:srgbClr val="C00000"/>
                        </a:solidFill>
                        <a:latin typeface="Cambria Math" panose="02040503050406030204" pitchFamily="18" charset="0"/>
                      </a:rPr>
                      <m:t> </m:t>
                    </m:r>
                  </m:oMath>
                </a14:m>
                <a:r>
                  <a:rPr lang="en-US" dirty="0"/>
                  <a:t>of the input </a:t>
                </a:r>
                <a14:m>
                  <m:oMath xmlns:m="http://schemas.openxmlformats.org/officeDocument/2006/math">
                    <m:r>
                      <a:rPr lang="en-US" i="1">
                        <a:solidFill>
                          <a:srgbClr val="C00000"/>
                        </a:solidFill>
                        <a:latin typeface="Cambria Math" panose="02040503050406030204" pitchFamily="18" charset="0"/>
                      </a:rPr>
                      <m:t>𝑆</m:t>
                    </m:r>
                  </m:oMath>
                </a14:m>
                <a:endParaRPr lang="en-US" dirty="0">
                  <a:solidFill>
                    <a:srgbClr val="C00000"/>
                  </a:solidFill>
                </a:endParaRPr>
              </a:p>
              <a:p>
                <a:pPr>
                  <a:buFont typeface="Wingdings" panose="05000000000000000000" pitchFamily="2" charset="2"/>
                  <a:buChar char="v"/>
                </a:pPr>
                <a:endParaRPr lang="en-US" dirty="0"/>
              </a:p>
              <a:p>
                <a:pPr>
                  <a:buFont typeface="Wingdings" panose="05000000000000000000" pitchFamily="2" charset="2"/>
                  <a:buChar char="v"/>
                </a:pPr>
                <a:r>
                  <a:rPr lang="en-US" dirty="0"/>
                  <a:t> </a:t>
                </a:r>
                <a:r>
                  <a:rPr lang="en-US" dirty="0">
                    <a:solidFill>
                      <a:srgbClr val="00B050"/>
                    </a:solidFill>
                  </a:rPr>
                  <a:t>Sliding Window</a:t>
                </a:r>
                <a:r>
                  <a:rPr lang="en-US" dirty="0"/>
                  <a:t>: “Only the </a:t>
                </a:r>
                <a14:m>
                  <m:oMath xmlns:m="http://schemas.openxmlformats.org/officeDocument/2006/math">
                    <m:r>
                      <a:rPr lang="en-US" i="1">
                        <a:solidFill>
                          <a:srgbClr val="C00000"/>
                        </a:solidFill>
                        <a:latin typeface="Cambria Math" panose="02040503050406030204" pitchFamily="18" charset="0"/>
                      </a:rPr>
                      <m:t>𝑛</m:t>
                    </m:r>
                  </m:oMath>
                </a14:m>
                <a:r>
                  <a:rPr lang="en-US" dirty="0"/>
                  <a:t> most recent updates form the underlying data set </a:t>
                </a:r>
                <a14:m>
                  <m:oMath xmlns:m="http://schemas.openxmlformats.org/officeDocument/2006/math">
                    <m:r>
                      <a:rPr lang="en-US" i="1">
                        <a:solidFill>
                          <a:srgbClr val="C00000"/>
                        </a:solidFill>
                        <a:latin typeface="Cambria Math" panose="02040503050406030204" pitchFamily="18" charset="0"/>
                      </a:rPr>
                      <m:t>𝑆</m:t>
                    </m:r>
                  </m:oMath>
                </a14:m>
                <a:r>
                  <a:rPr lang="en-US" dirty="0"/>
                  <a:t>”</a:t>
                </a:r>
              </a:p>
            </p:txBody>
          </p:sp>
        </mc:Choice>
        <mc:Fallback xmlns="">
          <p:sp>
            <p:nvSpPr>
              <p:cNvPr id="3" name="Content Placeholder 2">
                <a:extLst>
                  <a:ext uri="{FF2B5EF4-FFF2-40B4-BE49-F238E27FC236}">
                    <a16:creationId xmlns:a16="http://schemas.microsoft.com/office/drawing/2014/main" id="{15255D49-9D60-44DD-910D-2EBD0529DEC9}"/>
                  </a:ext>
                </a:extLst>
              </p:cNvPr>
              <p:cNvSpPr>
                <a:spLocks noGrp="1" noRot="1" noChangeAspect="1" noMove="1" noResize="1" noEditPoints="1" noAdjustHandles="1" noChangeArrowheads="1" noChangeShapeType="1" noTextEdit="1"/>
              </p:cNvSpPr>
              <p:nvPr>
                <p:ph idx="1"/>
              </p:nvPr>
            </p:nvSpPr>
            <p:spPr>
              <a:blipFill>
                <a:blip r:embed="rId2"/>
                <a:stretch>
                  <a:fillRect l="-1043" t="-2241"/>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82655531-097D-4E45-B6D5-0E29302327E4}"/>
              </a:ext>
            </a:extLst>
          </p:cNvPr>
          <p:cNvSpPr txBox="1"/>
          <p:nvPr/>
        </p:nvSpPr>
        <p:spPr>
          <a:xfrm>
            <a:off x="6024880" y="5469077"/>
            <a:ext cx="3820277" cy="707886"/>
          </a:xfrm>
          <a:prstGeom prst="rect">
            <a:avLst/>
          </a:prstGeom>
          <a:noFill/>
        </p:spPr>
        <p:txBody>
          <a:bodyPr wrap="none" rtlCol="0">
            <a:spAutoFit/>
          </a:bodyPr>
          <a:lstStyle/>
          <a:p>
            <a:r>
              <a:rPr lang="en-US" sz="4000" dirty="0"/>
              <a:t>1 0 1 1 1 0 0 1 1 0</a:t>
            </a:r>
          </a:p>
        </p:txBody>
      </p:sp>
      <p:sp>
        <p:nvSpPr>
          <p:cNvPr id="5" name="Rectangle 4">
            <a:extLst>
              <a:ext uri="{FF2B5EF4-FFF2-40B4-BE49-F238E27FC236}">
                <a16:creationId xmlns:a16="http://schemas.microsoft.com/office/drawing/2014/main" id="{AA712B9F-5391-4129-91C2-1ED5D2EC8033}"/>
              </a:ext>
            </a:extLst>
          </p:cNvPr>
          <p:cNvSpPr/>
          <p:nvPr/>
        </p:nvSpPr>
        <p:spPr>
          <a:xfrm>
            <a:off x="6837680" y="5469077"/>
            <a:ext cx="2926374" cy="718928"/>
          </a:xfrm>
          <a:prstGeom prst="rect">
            <a:avLst/>
          </a:prstGeom>
          <a:noFill/>
          <a:ln w="571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108605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rgbClr val="C00000"/>
                </a:solidFill>
              </a:rPr>
              <a:t>Streaming / Sliding Window Model</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p:txBody>
              <a:bodyPr/>
              <a:lstStyle/>
              <a:p>
                <a:pPr>
                  <a:buFont typeface="Wingdings" panose="05000000000000000000" pitchFamily="2" charset="2"/>
                  <a:buChar char="v"/>
                </a:pPr>
                <a:r>
                  <a:rPr lang="en-US" dirty="0"/>
                  <a:t> </a:t>
                </a:r>
                <a:r>
                  <a:rPr lang="en-US" dirty="0">
                    <a:solidFill>
                      <a:srgbClr val="00B050"/>
                    </a:solidFill>
                  </a:rPr>
                  <a:t>Input</a:t>
                </a:r>
                <a:r>
                  <a:rPr lang="en-US" dirty="0"/>
                  <a:t>: Elements of an underlying data set </a:t>
                </a:r>
                <a14:m>
                  <m:oMath xmlns:m="http://schemas.openxmlformats.org/officeDocument/2006/math">
                    <m:r>
                      <a:rPr lang="en-US" i="1">
                        <a:solidFill>
                          <a:srgbClr val="C00000"/>
                        </a:solidFill>
                        <a:latin typeface="Cambria Math" panose="02040503050406030204" pitchFamily="18" charset="0"/>
                      </a:rPr>
                      <m:t>𝑆</m:t>
                    </m:r>
                  </m:oMath>
                </a14:m>
                <a:r>
                  <a:rPr lang="en-US" dirty="0"/>
                  <a:t>, which arrives sequentially</a:t>
                </a:r>
              </a:p>
              <a:p>
                <a:pPr>
                  <a:buFont typeface="Wingdings" panose="05000000000000000000" pitchFamily="2" charset="2"/>
                  <a:buChar char="v"/>
                </a:pPr>
                <a:r>
                  <a:rPr lang="en-US" dirty="0"/>
                  <a:t> </a:t>
                </a:r>
                <a:r>
                  <a:rPr lang="en-US" dirty="0">
                    <a:solidFill>
                      <a:srgbClr val="00B050"/>
                    </a:solidFill>
                  </a:rPr>
                  <a:t>Output</a:t>
                </a:r>
                <a:r>
                  <a:rPr lang="en-US" dirty="0"/>
                  <a:t>: Evaluation (or approximation) of a given function</a:t>
                </a:r>
              </a:p>
              <a:p>
                <a:pPr>
                  <a:buFont typeface="Wingdings" panose="05000000000000000000" pitchFamily="2" charset="2"/>
                  <a:buChar char="v"/>
                </a:pPr>
                <a:r>
                  <a:rPr lang="en-US" dirty="0"/>
                  <a:t> </a:t>
                </a:r>
                <a:r>
                  <a:rPr lang="en-US" dirty="0">
                    <a:solidFill>
                      <a:srgbClr val="00B050"/>
                    </a:solidFill>
                  </a:rPr>
                  <a:t>Goal</a:t>
                </a:r>
                <a:r>
                  <a:rPr lang="en-US" dirty="0"/>
                  <a:t>: Use space </a:t>
                </a:r>
                <a:r>
                  <a:rPr lang="en-US" i="1" dirty="0">
                    <a:solidFill>
                      <a:srgbClr val="7030A0"/>
                    </a:solidFill>
                  </a:rPr>
                  <a:t>sublinear</a:t>
                </a:r>
                <a:r>
                  <a:rPr lang="en-US" i="1" dirty="0"/>
                  <a:t> </a:t>
                </a:r>
                <a:r>
                  <a:rPr lang="en-US" dirty="0"/>
                  <a:t>in the size </a:t>
                </a:r>
                <a14:m>
                  <m:oMath xmlns:m="http://schemas.openxmlformats.org/officeDocument/2006/math">
                    <m:r>
                      <a:rPr lang="en-US" b="0" i="1" smtClean="0">
                        <a:solidFill>
                          <a:srgbClr val="C00000"/>
                        </a:solidFill>
                        <a:latin typeface="Cambria Math" panose="02040503050406030204" pitchFamily="18" charset="0"/>
                      </a:rPr>
                      <m:t>𝑛</m:t>
                    </m:r>
                    <m:r>
                      <a:rPr lang="en-US" i="1">
                        <a:solidFill>
                          <a:srgbClr val="C00000"/>
                        </a:solidFill>
                        <a:latin typeface="Cambria Math" panose="02040503050406030204" pitchFamily="18" charset="0"/>
                      </a:rPr>
                      <m:t> </m:t>
                    </m:r>
                  </m:oMath>
                </a14:m>
                <a:r>
                  <a:rPr lang="en-US" dirty="0"/>
                  <a:t>of the input </a:t>
                </a:r>
                <a14:m>
                  <m:oMath xmlns:m="http://schemas.openxmlformats.org/officeDocument/2006/math">
                    <m:r>
                      <a:rPr lang="en-US" i="1">
                        <a:solidFill>
                          <a:srgbClr val="C00000"/>
                        </a:solidFill>
                        <a:latin typeface="Cambria Math" panose="02040503050406030204" pitchFamily="18" charset="0"/>
                      </a:rPr>
                      <m:t>𝑆</m:t>
                    </m:r>
                  </m:oMath>
                </a14:m>
                <a:endParaRPr lang="en-US" dirty="0">
                  <a:solidFill>
                    <a:srgbClr val="C00000"/>
                  </a:solidFill>
                </a:endParaRPr>
              </a:p>
              <a:p>
                <a:pPr>
                  <a:buFont typeface="Wingdings" panose="05000000000000000000" pitchFamily="2" charset="2"/>
                  <a:buChar char="v"/>
                </a:pPr>
                <a:endParaRPr lang="en-US" dirty="0"/>
              </a:p>
              <a:p>
                <a:pPr>
                  <a:buFont typeface="Wingdings" panose="05000000000000000000" pitchFamily="2" charset="2"/>
                  <a:buChar char="v"/>
                </a:pPr>
                <a:r>
                  <a:rPr lang="en-US" dirty="0"/>
                  <a:t> </a:t>
                </a:r>
                <a:r>
                  <a:rPr lang="en-US" dirty="0">
                    <a:solidFill>
                      <a:srgbClr val="00B050"/>
                    </a:solidFill>
                  </a:rPr>
                  <a:t>Sliding Window</a:t>
                </a:r>
                <a:r>
                  <a:rPr lang="en-US" dirty="0"/>
                  <a:t>: “Only the </a:t>
                </a:r>
                <a14:m>
                  <m:oMath xmlns:m="http://schemas.openxmlformats.org/officeDocument/2006/math">
                    <m:r>
                      <a:rPr lang="en-US" i="1">
                        <a:solidFill>
                          <a:srgbClr val="C00000"/>
                        </a:solidFill>
                        <a:latin typeface="Cambria Math" panose="02040503050406030204" pitchFamily="18" charset="0"/>
                      </a:rPr>
                      <m:t>𝑛</m:t>
                    </m:r>
                  </m:oMath>
                </a14:m>
                <a:r>
                  <a:rPr lang="en-US" dirty="0"/>
                  <a:t> most recent updates form the underlying data set </a:t>
                </a:r>
                <a14:m>
                  <m:oMath xmlns:m="http://schemas.openxmlformats.org/officeDocument/2006/math">
                    <m:r>
                      <a:rPr lang="en-US" i="1">
                        <a:solidFill>
                          <a:srgbClr val="C00000"/>
                        </a:solidFill>
                        <a:latin typeface="Cambria Math" panose="02040503050406030204" pitchFamily="18" charset="0"/>
                      </a:rPr>
                      <m:t>𝑆</m:t>
                    </m:r>
                  </m:oMath>
                </a14:m>
                <a:r>
                  <a:rPr lang="en-US" dirty="0"/>
                  <a:t>”</a:t>
                </a:r>
              </a:p>
              <a:p>
                <a:pPr lvl="1">
                  <a:buFont typeface="Wingdings" panose="05000000000000000000" pitchFamily="2" charset="2"/>
                  <a:buChar char="v"/>
                </a:pPr>
                <a:r>
                  <a:rPr lang="en-US" dirty="0"/>
                  <a:t> Recent interactions, time sensitive</a:t>
                </a:r>
              </a:p>
            </p:txBody>
          </p:sp>
        </mc:Choice>
        <mc:Fallback xmlns="">
          <p:sp>
            <p:nvSpPr>
              <p:cNvPr id="3" name="Content Placeholder 2">
                <a:extLst>
                  <a:ext uri="{FF2B5EF4-FFF2-40B4-BE49-F238E27FC236}">
                    <a16:creationId xmlns:a16="http://schemas.microsoft.com/office/drawing/2014/main" id="{15255D49-9D60-44DD-910D-2EBD0529DEC9}"/>
                  </a:ext>
                </a:extLst>
              </p:cNvPr>
              <p:cNvSpPr>
                <a:spLocks noGrp="1" noRot="1" noChangeAspect="1" noMove="1" noResize="1" noEditPoints="1" noAdjustHandles="1" noChangeArrowheads="1" noChangeShapeType="1" noTextEdit="1"/>
              </p:cNvSpPr>
              <p:nvPr>
                <p:ph idx="1"/>
              </p:nvPr>
            </p:nvSpPr>
            <p:spPr>
              <a:blipFill>
                <a:blip r:embed="rId3"/>
                <a:stretch>
                  <a:fillRect l="-1043" t="-2241"/>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82655531-097D-4E45-B6D5-0E29302327E4}"/>
              </a:ext>
            </a:extLst>
          </p:cNvPr>
          <p:cNvSpPr txBox="1"/>
          <p:nvPr/>
        </p:nvSpPr>
        <p:spPr>
          <a:xfrm>
            <a:off x="6024880" y="5469077"/>
            <a:ext cx="4195379" cy="707886"/>
          </a:xfrm>
          <a:prstGeom prst="rect">
            <a:avLst/>
          </a:prstGeom>
          <a:noFill/>
        </p:spPr>
        <p:txBody>
          <a:bodyPr wrap="none" rtlCol="0">
            <a:spAutoFit/>
          </a:bodyPr>
          <a:lstStyle/>
          <a:p>
            <a:r>
              <a:rPr lang="en-US" sz="4000" dirty="0"/>
              <a:t>1 0 1 1 1 0 0 1 1 0 1</a:t>
            </a:r>
          </a:p>
        </p:txBody>
      </p:sp>
      <p:sp>
        <p:nvSpPr>
          <p:cNvPr id="5" name="Rectangle 4">
            <a:extLst>
              <a:ext uri="{FF2B5EF4-FFF2-40B4-BE49-F238E27FC236}">
                <a16:creationId xmlns:a16="http://schemas.microsoft.com/office/drawing/2014/main" id="{AA712B9F-5391-4129-91C2-1ED5D2EC8033}"/>
              </a:ext>
            </a:extLst>
          </p:cNvPr>
          <p:cNvSpPr/>
          <p:nvPr/>
        </p:nvSpPr>
        <p:spPr>
          <a:xfrm>
            <a:off x="7193280" y="5469077"/>
            <a:ext cx="2926374" cy="718928"/>
          </a:xfrm>
          <a:prstGeom prst="rect">
            <a:avLst/>
          </a:prstGeom>
          <a:noFill/>
          <a:ln w="571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601825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rgbClr val="C00000"/>
                </a:solidFill>
              </a:rPr>
              <a:t>Randomized Numerical Linear Algebra (</a:t>
            </a:r>
            <a:r>
              <a:rPr lang="en-US" dirty="0" err="1">
                <a:solidFill>
                  <a:srgbClr val="C00000"/>
                </a:solidFill>
              </a:rPr>
              <a:t>randNLA</a:t>
            </a:r>
            <a:r>
              <a:rPr lang="en-US" dirty="0">
                <a:solidFill>
                  <a:srgbClr val="C00000"/>
                </a:solidFill>
              </a:rPr>
              <a:t>) on Sliding Windows</a:t>
            </a:r>
            <a:endParaRPr lang="en-US" dirty="0"/>
          </a:p>
        </p:txBody>
      </p:sp>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p:txBody>
          <a:bodyPr/>
          <a:lstStyle/>
          <a:p>
            <a:pPr marL="0" indent="0">
              <a:buNone/>
            </a:pPr>
            <a:r>
              <a:rPr lang="en-US" dirty="0"/>
              <a:t>1  3  5 -2  7  0 11  4 -8</a:t>
            </a:r>
          </a:p>
          <a:p>
            <a:pPr marL="0" indent="0">
              <a:buNone/>
            </a:pPr>
            <a:r>
              <a:rPr lang="en-US" dirty="0"/>
              <a:t>0  0 -1  3 13 2  8   6  2</a:t>
            </a:r>
          </a:p>
          <a:p>
            <a:pPr marL="0" indent="0">
              <a:buNone/>
            </a:pPr>
            <a:r>
              <a:rPr lang="en-US" dirty="0"/>
              <a:t>2  5  6  1  4  0  -7  5  3</a:t>
            </a:r>
          </a:p>
          <a:p>
            <a:pPr marL="0" indent="0">
              <a:buNone/>
            </a:pPr>
            <a:r>
              <a:rPr lang="en-US" dirty="0"/>
              <a:t>8  7  2  1 -1 -3 -2 -4 -6</a:t>
            </a:r>
          </a:p>
          <a:p>
            <a:pPr marL="0" indent="0">
              <a:buNone/>
            </a:pPr>
            <a:r>
              <a:rPr lang="en-US" dirty="0"/>
              <a:t>-5 3 -4 -1 -2 -1 0 -3  -1</a:t>
            </a:r>
          </a:p>
          <a:p>
            <a:pPr marL="0" indent="0">
              <a:buNone/>
            </a:pPr>
            <a:r>
              <a:rPr lang="en-US" dirty="0"/>
              <a:t>7  1  3  2  4  1  0  11  1</a:t>
            </a:r>
          </a:p>
          <a:p>
            <a:pPr marL="0" indent="0">
              <a:buNone/>
            </a:pPr>
            <a:endParaRPr lang="en-US" dirty="0"/>
          </a:p>
        </p:txBody>
      </p:sp>
      <p:sp>
        <p:nvSpPr>
          <p:cNvPr id="4" name="Rectangle 3">
            <a:extLst>
              <a:ext uri="{FF2B5EF4-FFF2-40B4-BE49-F238E27FC236}">
                <a16:creationId xmlns:a16="http://schemas.microsoft.com/office/drawing/2014/main" id="{9AE4632A-DB15-4E1E-AF6A-9808F8A025F0}"/>
              </a:ext>
            </a:extLst>
          </p:cNvPr>
          <p:cNvSpPr/>
          <p:nvPr/>
        </p:nvSpPr>
        <p:spPr>
          <a:xfrm>
            <a:off x="838200" y="1825625"/>
            <a:ext cx="3304032" cy="3031638"/>
          </a:xfrm>
          <a:prstGeom prst="rect">
            <a:avLst/>
          </a:prstGeom>
          <a:noFill/>
          <a:ln w="571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92356878-FEFF-499E-959D-F1FC9895584F}"/>
              </a:ext>
            </a:extLst>
          </p:cNvPr>
          <p:cNvSpPr txBox="1"/>
          <p:nvPr/>
        </p:nvSpPr>
        <p:spPr>
          <a:xfrm>
            <a:off x="4774222" y="1825625"/>
            <a:ext cx="6579578" cy="1077218"/>
          </a:xfrm>
          <a:prstGeom prst="rect">
            <a:avLst/>
          </a:prstGeom>
          <a:noFill/>
        </p:spPr>
        <p:txBody>
          <a:bodyPr wrap="square" rtlCol="0">
            <a:spAutoFit/>
          </a:bodyPr>
          <a:lstStyle/>
          <a:p>
            <a:pPr marL="457200" indent="-457200">
              <a:buFont typeface="Wingdings" panose="05000000000000000000" pitchFamily="2" charset="2"/>
              <a:buChar char="v"/>
            </a:pPr>
            <a:r>
              <a:rPr lang="en-US" sz="3200" dirty="0"/>
              <a:t>Rows arrive one-by-one in the data stream</a:t>
            </a:r>
          </a:p>
        </p:txBody>
      </p:sp>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3859C306-970B-48F7-831D-35D4B4AF25BD}"/>
                  </a:ext>
                </a:extLst>
              </p:cNvPr>
              <p:cNvSpPr/>
              <p:nvPr/>
            </p:nvSpPr>
            <p:spPr>
              <a:xfrm>
                <a:off x="216299" y="4001294"/>
                <a:ext cx="47936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b="0" i="1" smtClean="0">
                          <a:solidFill>
                            <a:srgbClr val="C00000"/>
                          </a:solidFill>
                          <a:latin typeface="Cambria Math" panose="02040503050406030204" pitchFamily="18" charset="0"/>
                        </a:rPr>
                        <m:t>𝑛</m:t>
                      </m:r>
                    </m:oMath>
                  </m:oMathPara>
                </a14:m>
                <a:endParaRPr lang="en-US" sz="2800" dirty="0"/>
              </a:p>
            </p:txBody>
          </p:sp>
        </mc:Choice>
        <mc:Fallback xmlns="">
          <p:sp>
            <p:nvSpPr>
              <p:cNvPr id="6" name="Rectangle 5">
                <a:extLst>
                  <a:ext uri="{FF2B5EF4-FFF2-40B4-BE49-F238E27FC236}">
                    <a16:creationId xmlns:a16="http://schemas.microsoft.com/office/drawing/2014/main" id="{3859C306-970B-48F7-831D-35D4B4AF25BD}"/>
                  </a:ext>
                </a:extLst>
              </p:cNvPr>
              <p:cNvSpPr>
                <a:spLocks noRot="1" noChangeAspect="1" noMove="1" noResize="1" noEditPoints="1" noAdjustHandles="1" noChangeArrowheads="1" noChangeShapeType="1" noTextEdit="1"/>
              </p:cNvSpPr>
              <p:nvPr/>
            </p:nvSpPr>
            <p:spPr>
              <a:xfrm>
                <a:off x="216299" y="4001294"/>
                <a:ext cx="479362" cy="523220"/>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01384F53-2022-4B3B-97B8-B12D7F947B22}"/>
                  </a:ext>
                </a:extLst>
              </p:cNvPr>
              <p:cNvSpPr/>
              <p:nvPr/>
            </p:nvSpPr>
            <p:spPr>
              <a:xfrm>
                <a:off x="2257107" y="6127234"/>
                <a:ext cx="48622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b="0" i="1" smtClean="0">
                          <a:solidFill>
                            <a:srgbClr val="C00000"/>
                          </a:solidFill>
                          <a:latin typeface="Cambria Math" panose="02040503050406030204" pitchFamily="18" charset="0"/>
                        </a:rPr>
                        <m:t>𝑑</m:t>
                      </m:r>
                    </m:oMath>
                  </m:oMathPara>
                </a14:m>
                <a:endParaRPr lang="en-US" dirty="0"/>
              </a:p>
            </p:txBody>
          </p:sp>
        </mc:Choice>
        <mc:Fallback xmlns="">
          <p:sp>
            <p:nvSpPr>
              <p:cNvPr id="7" name="Rectangle 6">
                <a:extLst>
                  <a:ext uri="{FF2B5EF4-FFF2-40B4-BE49-F238E27FC236}">
                    <a16:creationId xmlns:a16="http://schemas.microsoft.com/office/drawing/2014/main" id="{01384F53-2022-4B3B-97B8-B12D7F947B22}"/>
                  </a:ext>
                </a:extLst>
              </p:cNvPr>
              <p:cNvSpPr>
                <a:spLocks noRot="1" noChangeAspect="1" noMove="1" noResize="1" noEditPoints="1" noAdjustHandles="1" noChangeArrowheads="1" noChangeShapeType="1" noTextEdit="1"/>
              </p:cNvSpPr>
              <p:nvPr/>
            </p:nvSpPr>
            <p:spPr>
              <a:xfrm>
                <a:off x="2257107" y="6127234"/>
                <a:ext cx="486222" cy="523220"/>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553475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p:bldP spid="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rgbClr val="C00000"/>
                </a:solidFill>
              </a:rPr>
              <a:t>Randomized Numerical Linear Algebra (</a:t>
            </a:r>
            <a:r>
              <a:rPr lang="en-US" dirty="0" err="1">
                <a:solidFill>
                  <a:srgbClr val="C00000"/>
                </a:solidFill>
              </a:rPr>
              <a:t>randNLA</a:t>
            </a:r>
            <a:r>
              <a:rPr lang="en-US" dirty="0">
                <a:solidFill>
                  <a:srgbClr val="C00000"/>
                </a:solidFill>
              </a:rPr>
              <a:t>) on Sliding Windows</a:t>
            </a:r>
            <a:endParaRPr lang="en-US" dirty="0"/>
          </a:p>
        </p:txBody>
      </p:sp>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p:txBody>
          <a:bodyPr/>
          <a:lstStyle/>
          <a:p>
            <a:pPr marL="0" indent="0">
              <a:buNone/>
            </a:pPr>
            <a:r>
              <a:rPr lang="en-US" dirty="0"/>
              <a:t>1  3  5 -2  7  0 11  4 -8</a:t>
            </a:r>
          </a:p>
          <a:p>
            <a:pPr marL="0" indent="0">
              <a:buNone/>
            </a:pPr>
            <a:r>
              <a:rPr lang="en-US" dirty="0"/>
              <a:t>0  0 -1  3 13 2  8   6  2</a:t>
            </a:r>
          </a:p>
          <a:p>
            <a:pPr marL="0" indent="0">
              <a:buNone/>
            </a:pPr>
            <a:r>
              <a:rPr lang="en-US" dirty="0"/>
              <a:t>2  5  6  1  4  0  -7  5  3</a:t>
            </a:r>
          </a:p>
          <a:p>
            <a:pPr marL="0" indent="0">
              <a:buNone/>
            </a:pPr>
            <a:r>
              <a:rPr lang="en-US" dirty="0"/>
              <a:t>8  7  2  1 -1 -3 -2 -4 -6</a:t>
            </a:r>
          </a:p>
          <a:p>
            <a:pPr marL="0" indent="0">
              <a:buNone/>
            </a:pPr>
            <a:r>
              <a:rPr lang="en-US" dirty="0"/>
              <a:t>-5 3 -4 -1 -2 -1 0 -3  -1</a:t>
            </a:r>
          </a:p>
          <a:p>
            <a:pPr marL="0" indent="0">
              <a:buNone/>
            </a:pPr>
            <a:r>
              <a:rPr lang="en-US" dirty="0"/>
              <a:t>7  1  3  2  4  1  0  11  1</a:t>
            </a:r>
          </a:p>
          <a:p>
            <a:pPr marL="0" indent="0">
              <a:buNone/>
            </a:pPr>
            <a:r>
              <a:rPr lang="en-US" dirty="0"/>
              <a:t>1  2  5 -5  4  1 23  4 -3</a:t>
            </a:r>
          </a:p>
          <a:p>
            <a:pPr marL="0" indent="0">
              <a:buNone/>
            </a:pPr>
            <a:endParaRPr lang="en-US" dirty="0"/>
          </a:p>
        </p:txBody>
      </p:sp>
      <p:sp>
        <p:nvSpPr>
          <p:cNvPr id="4" name="Rectangle 3">
            <a:extLst>
              <a:ext uri="{FF2B5EF4-FFF2-40B4-BE49-F238E27FC236}">
                <a16:creationId xmlns:a16="http://schemas.microsoft.com/office/drawing/2014/main" id="{9AE4632A-DB15-4E1E-AF6A-9808F8A025F0}"/>
              </a:ext>
            </a:extLst>
          </p:cNvPr>
          <p:cNvSpPr/>
          <p:nvPr/>
        </p:nvSpPr>
        <p:spPr>
          <a:xfrm>
            <a:off x="838200" y="2345034"/>
            <a:ext cx="3304032" cy="3031638"/>
          </a:xfrm>
          <a:prstGeom prst="rect">
            <a:avLst/>
          </a:prstGeom>
          <a:noFill/>
          <a:ln w="571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7393691C-64BC-48B0-873A-BC227BDCB6BA}"/>
              </a:ext>
            </a:extLst>
          </p:cNvPr>
          <p:cNvSpPr txBox="1"/>
          <p:nvPr/>
        </p:nvSpPr>
        <p:spPr>
          <a:xfrm>
            <a:off x="4774222" y="1825625"/>
            <a:ext cx="6579578" cy="1077218"/>
          </a:xfrm>
          <a:prstGeom prst="rect">
            <a:avLst/>
          </a:prstGeom>
          <a:noFill/>
        </p:spPr>
        <p:txBody>
          <a:bodyPr wrap="square" rtlCol="0">
            <a:spAutoFit/>
          </a:bodyPr>
          <a:lstStyle/>
          <a:p>
            <a:pPr marL="457200" indent="-457200">
              <a:buFont typeface="Wingdings" panose="05000000000000000000" pitchFamily="2" charset="2"/>
              <a:buChar char="v"/>
            </a:pPr>
            <a:r>
              <a:rPr lang="en-US" sz="3200" dirty="0"/>
              <a:t>Rows arrive one-by-one in the data stream</a:t>
            </a:r>
          </a:p>
        </p:txBody>
      </p:sp>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0EE624EB-A98E-42DA-ABE0-68E741EF1E91}"/>
                  </a:ext>
                </a:extLst>
              </p:cNvPr>
              <p:cNvSpPr/>
              <p:nvPr/>
            </p:nvSpPr>
            <p:spPr>
              <a:xfrm>
                <a:off x="216299" y="4001294"/>
                <a:ext cx="47936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b="0" i="1" smtClean="0">
                          <a:solidFill>
                            <a:srgbClr val="C00000"/>
                          </a:solidFill>
                          <a:latin typeface="Cambria Math" panose="02040503050406030204" pitchFamily="18" charset="0"/>
                        </a:rPr>
                        <m:t>𝑛</m:t>
                      </m:r>
                    </m:oMath>
                  </m:oMathPara>
                </a14:m>
                <a:endParaRPr lang="en-US" sz="2800" dirty="0"/>
              </a:p>
            </p:txBody>
          </p:sp>
        </mc:Choice>
        <mc:Fallback xmlns="">
          <p:sp>
            <p:nvSpPr>
              <p:cNvPr id="6" name="Rectangle 5">
                <a:extLst>
                  <a:ext uri="{FF2B5EF4-FFF2-40B4-BE49-F238E27FC236}">
                    <a16:creationId xmlns:a16="http://schemas.microsoft.com/office/drawing/2014/main" id="{0EE624EB-A98E-42DA-ABE0-68E741EF1E91}"/>
                  </a:ext>
                </a:extLst>
              </p:cNvPr>
              <p:cNvSpPr>
                <a:spLocks noRot="1" noChangeAspect="1" noMove="1" noResize="1" noEditPoints="1" noAdjustHandles="1" noChangeArrowheads="1" noChangeShapeType="1" noTextEdit="1"/>
              </p:cNvSpPr>
              <p:nvPr/>
            </p:nvSpPr>
            <p:spPr>
              <a:xfrm>
                <a:off x="216299" y="4001294"/>
                <a:ext cx="479362" cy="523220"/>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F5DE50DB-4853-4749-B78F-BBCB30DA0B08}"/>
                  </a:ext>
                </a:extLst>
              </p:cNvPr>
              <p:cNvSpPr/>
              <p:nvPr/>
            </p:nvSpPr>
            <p:spPr>
              <a:xfrm>
                <a:off x="2257107" y="6127234"/>
                <a:ext cx="48622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b="0" i="1" smtClean="0">
                          <a:solidFill>
                            <a:srgbClr val="C00000"/>
                          </a:solidFill>
                          <a:latin typeface="Cambria Math" panose="02040503050406030204" pitchFamily="18" charset="0"/>
                        </a:rPr>
                        <m:t>𝑑</m:t>
                      </m:r>
                    </m:oMath>
                  </m:oMathPara>
                </a14:m>
                <a:endParaRPr lang="en-US" dirty="0"/>
              </a:p>
            </p:txBody>
          </p:sp>
        </mc:Choice>
        <mc:Fallback xmlns="">
          <p:sp>
            <p:nvSpPr>
              <p:cNvPr id="7" name="Rectangle 6">
                <a:extLst>
                  <a:ext uri="{FF2B5EF4-FFF2-40B4-BE49-F238E27FC236}">
                    <a16:creationId xmlns:a16="http://schemas.microsoft.com/office/drawing/2014/main" id="{F5DE50DB-4853-4749-B78F-BBCB30DA0B08}"/>
                  </a:ext>
                </a:extLst>
              </p:cNvPr>
              <p:cNvSpPr>
                <a:spLocks noRot="1" noChangeAspect="1" noMove="1" noResize="1" noEditPoints="1" noAdjustHandles="1" noChangeArrowheads="1" noChangeShapeType="1" noTextEdit="1"/>
              </p:cNvSpPr>
              <p:nvPr/>
            </p:nvSpPr>
            <p:spPr>
              <a:xfrm>
                <a:off x="2257107" y="6127234"/>
                <a:ext cx="486222" cy="523220"/>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61444941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300</TotalTime>
  <Words>3290</Words>
  <Application>Microsoft Office PowerPoint</Application>
  <PresentationFormat>Widescreen</PresentationFormat>
  <Paragraphs>431</Paragraphs>
  <Slides>54</Slides>
  <Notes>10</Notes>
  <HiddenSlides>1</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54</vt:i4>
      </vt:variant>
    </vt:vector>
  </HeadingPairs>
  <TitlesOfParts>
    <vt:vector size="60" baseType="lpstr">
      <vt:lpstr>Arial</vt:lpstr>
      <vt:lpstr>Calibri</vt:lpstr>
      <vt:lpstr>Calibri Light</vt:lpstr>
      <vt:lpstr>Cambria Math</vt:lpstr>
      <vt:lpstr>Wingdings</vt:lpstr>
      <vt:lpstr>Office Theme</vt:lpstr>
      <vt:lpstr>Near Optimal Linear Algebra in the Online and Sliding Window Models</vt:lpstr>
      <vt:lpstr>PowerPoint Presentation</vt:lpstr>
      <vt:lpstr>PowerPoint Presentation</vt:lpstr>
      <vt:lpstr>Streaming / Sliding Window Model</vt:lpstr>
      <vt:lpstr>Streaming / Sliding Window Model</vt:lpstr>
      <vt:lpstr>Streaming / Sliding Window Model</vt:lpstr>
      <vt:lpstr>Streaming / Sliding Window Model</vt:lpstr>
      <vt:lpstr>Randomized Numerical Linear Algebra (randNLA) on Sliding Windows</vt:lpstr>
      <vt:lpstr>Randomized Numerical Linear Algebra (randNLA) on Sliding Windows</vt:lpstr>
      <vt:lpstr>Randomized Numerical Linear Algebra (randNLA) on Sliding Windows</vt:lpstr>
      <vt:lpstr>Why randNLA on Sliding Windows?</vt:lpstr>
      <vt:lpstr>Results: Sliding Window Model</vt:lpstr>
      <vt:lpstr>Spectral Sparsification</vt:lpstr>
      <vt:lpstr>Linear Regression</vt:lpstr>
      <vt:lpstr>Challenges</vt:lpstr>
      <vt:lpstr>Challenges</vt:lpstr>
      <vt:lpstr>Challenges</vt:lpstr>
      <vt:lpstr>Challenges</vt:lpstr>
      <vt:lpstr>Challenges</vt:lpstr>
      <vt:lpstr>Leverage Scores</vt:lpstr>
      <vt:lpstr>Reverse Online Leverage Scores</vt:lpstr>
      <vt:lpstr>Algorithm</vt:lpstr>
      <vt:lpstr>Algorithm</vt:lpstr>
      <vt:lpstr>Algorithm</vt:lpstr>
      <vt:lpstr>Algorithm</vt:lpstr>
      <vt:lpstr>Algorithm</vt:lpstr>
      <vt:lpstr>Algorithm</vt:lpstr>
      <vt:lpstr>Algorithm</vt:lpstr>
      <vt:lpstr>Algorithm</vt:lpstr>
      <vt:lpstr>Algorithm</vt:lpstr>
      <vt:lpstr>Algorithm</vt:lpstr>
      <vt:lpstr>Algorithm</vt:lpstr>
      <vt:lpstr>Algorithm</vt:lpstr>
      <vt:lpstr>Algorithm</vt:lpstr>
      <vt:lpstr>Algorithm</vt:lpstr>
      <vt:lpstr>Algorithm</vt:lpstr>
      <vt:lpstr>Spectral Sparsification (Summary)</vt:lpstr>
      <vt:lpstr>Low-Rank Approximation</vt:lpstr>
      <vt:lpstr>Template</vt:lpstr>
      <vt:lpstr>Template</vt:lpstr>
      <vt:lpstr>Template</vt:lpstr>
      <vt:lpstr>Template</vt:lpstr>
      <vt:lpstr>Template</vt:lpstr>
      <vt:lpstr>Bounding the Determinant</vt:lpstr>
      <vt:lpstr>Reverse Online Leverage Scores</vt:lpstr>
      <vt:lpstr>Template</vt:lpstr>
      <vt:lpstr>ℓ_1 Subspace Embedding</vt:lpstr>
      <vt:lpstr>Template</vt:lpstr>
      <vt:lpstr>Reverse Online ℓ_1 Sensitivities</vt:lpstr>
      <vt:lpstr>Results: Sliding Window Model</vt:lpstr>
      <vt:lpstr>Online Model</vt:lpstr>
      <vt:lpstr>Results: Online Model</vt:lpstr>
      <vt:lpstr>Results: Connections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Near Optimal Linear Algebra in the Online and Sliding Window Models</dc:title>
  <dc:creator>samson</dc:creator>
  <cp:lastModifiedBy>samson</cp:lastModifiedBy>
  <cp:revision>4</cp:revision>
  <dcterms:created xsi:type="dcterms:W3CDTF">2020-10-25T08:57:50Z</dcterms:created>
  <dcterms:modified xsi:type="dcterms:W3CDTF">2020-10-25T13:58:30Z</dcterms:modified>
</cp:coreProperties>
</file>